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39"/>
  </p:notesMasterIdLst>
  <p:sldIdLst>
    <p:sldId id="256" r:id="rId2"/>
    <p:sldId id="406" r:id="rId3"/>
    <p:sldId id="409" r:id="rId4"/>
    <p:sldId id="365" r:id="rId5"/>
    <p:sldId id="265" r:id="rId6"/>
    <p:sldId id="257" r:id="rId7"/>
    <p:sldId id="481" r:id="rId8"/>
    <p:sldId id="266" r:id="rId9"/>
    <p:sldId id="270" r:id="rId10"/>
    <p:sldId id="450" r:id="rId11"/>
    <p:sldId id="259" r:id="rId12"/>
    <p:sldId id="451" r:id="rId13"/>
    <p:sldId id="452" r:id="rId14"/>
    <p:sldId id="453" r:id="rId15"/>
    <p:sldId id="454" r:id="rId16"/>
    <p:sldId id="455" r:id="rId17"/>
    <p:sldId id="456" r:id="rId18"/>
    <p:sldId id="457" r:id="rId19"/>
    <p:sldId id="458" r:id="rId20"/>
    <p:sldId id="459" r:id="rId21"/>
    <p:sldId id="460" r:id="rId22"/>
    <p:sldId id="461" r:id="rId23"/>
    <p:sldId id="465" r:id="rId24"/>
    <p:sldId id="474" r:id="rId25"/>
    <p:sldId id="466" r:id="rId26"/>
    <p:sldId id="462" r:id="rId27"/>
    <p:sldId id="445" r:id="rId28"/>
    <p:sldId id="449" r:id="rId29"/>
    <p:sldId id="448" r:id="rId30"/>
    <p:sldId id="447" r:id="rId31"/>
    <p:sldId id="463" r:id="rId32"/>
    <p:sldId id="446" r:id="rId33"/>
    <p:sldId id="477" r:id="rId34"/>
    <p:sldId id="478" r:id="rId35"/>
    <p:sldId id="479" r:id="rId36"/>
    <p:sldId id="482" r:id="rId37"/>
    <p:sldId id="485" r:id="rId38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32FDDF7-8605-4897-8E11-89855CEE7A27}">
          <p14:sldIdLst>
            <p14:sldId id="256"/>
            <p14:sldId id="406"/>
            <p14:sldId id="409"/>
            <p14:sldId id="365"/>
          </p14:sldIdLst>
        </p14:section>
        <p14:section name="분석자료" id="{96064965-25F7-4010-9F79-406171338E78}">
          <p14:sldIdLst>
            <p14:sldId id="265"/>
            <p14:sldId id="257"/>
            <p14:sldId id="481"/>
            <p14:sldId id="266"/>
            <p14:sldId id="270"/>
          </p14:sldIdLst>
        </p14:section>
        <p14:section name="UI 설명" id="{59004B11-1E85-4B8A-9F39-FB7E309C18A7}">
          <p14:sldIdLst>
            <p14:sldId id="450"/>
            <p14:sldId id="259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5"/>
            <p14:sldId id="474"/>
            <p14:sldId id="466"/>
            <p14:sldId id="462"/>
            <p14:sldId id="445"/>
            <p14:sldId id="449"/>
            <p14:sldId id="448"/>
            <p14:sldId id="447"/>
            <p14:sldId id="463"/>
            <p14:sldId id="446"/>
            <p14:sldId id="477"/>
            <p14:sldId id="478"/>
            <p14:sldId id="479"/>
            <p14:sldId id="482"/>
            <p14:sldId id="485"/>
          </p14:sldIdLst>
        </p14:section>
      </p14:sectionLst>
    </p:ext>
    <p:ext uri="{EFAFB233-063F-42B5-8137-9DF3F51BA10A}">
      <p15:sldGuideLst xmlns:p15="http://schemas.microsoft.com/office/powerpoint/2012/main">
        <p15:guide id="2" pos="3386" userDrawn="1">
          <p15:clr>
            <a:srgbClr val="A4A3A4"/>
          </p15:clr>
        </p15:guide>
        <p15:guide id="3" orient="horz" pos="263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재호" initials="정재" lastIdx="1" clrIdx="0">
    <p:extLst>
      <p:ext uri="{19B8F6BF-5375-455C-9EA6-DF929625EA0E}">
        <p15:presenceInfo xmlns:p15="http://schemas.microsoft.com/office/powerpoint/2012/main" userId="ddd67af9c481364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9"/>
    <a:srgbClr val="C68941"/>
    <a:srgbClr val="BDD7EE"/>
    <a:srgbClr val="FFF6DD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71" autoAdjust="0"/>
    <p:restoredTop sz="96387" autoAdjust="0"/>
  </p:normalViewPr>
  <p:slideViewPr>
    <p:cSldViewPr snapToGrid="0" showGuides="1">
      <p:cViewPr varScale="1">
        <p:scale>
          <a:sx n="111" d="100"/>
          <a:sy n="111" d="100"/>
        </p:scale>
        <p:origin x="450" y="150"/>
      </p:cViewPr>
      <p:guideLst>
        <p:guide pos="3386"/>
        <p:guide orient="horz" pos="26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2019-12-02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6869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강화 기능과 합성이 기능이 충돌함</a:t>
            </a:r>
            <a:endParaRPr lang="en-US" altLang="ko-KR" dirty="0"/>
          </a:p>
          <a:p>
            <a:r>
              <a:rPr lang="ko-KR" altLang="en-US" dirty="0"/>
              <a:t>보완이 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666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rgbClr val="C68941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내, 자전거, 디스플레이, 테이블이(가) 표시된 사진&#10;&#10;자동 생성된 설명">
            <a:extLst>
              <a:ext uri="{FF2B5EF4-FFF2-40B4-BE49-F238E27FC236}">
                <a16:creationId xmlns:a16="http://schemas.microsoft.com/office/drawing/2014/main" id="{4A443AC4-1175-4DEC-AE56-F5E93287AF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6" r="9736"/>
          <a:stretch/>
        </p:blipFill>
        <p:spPr>
          <a:xfrm>
            <a:off x="-3879" y="0"/>
            <a:ext cx="552268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93444" y="1894238"/>
            <a:ext cx="6543903" cy="15569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44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07995" y="3625055"/>
            <a:ext cx="4114800" cy="85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574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graphicFrame>
        <p:nvGraphicFramePr>
          <p:cNvPr id="6" name="Google Shape;564;p47">
            <a:extLst>
              <a:ext uri="{FF2B5EF4-FFF2-40B4-BE49-F238E27FC236}">
                <a16:creationId xmlns:a16="http://schemas.microsoft.com/office/drawing/2014/main" id="{6DA87EF4-EFAA-4FB3-A7FF-6E59CAF5ED37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58837597"/>
              </p:ext>
            </p:extLst>
          </p:nvPr>
        </p:nvGraphicFramePr>
        <p:xfrm>
          <a:off x="434753" y="1434423"/>
          <a:ext cx="11309717" cy="400342"/>
        </p:xfrm>
        <a:graphic>
          <a:graphicData uri="http://schemas.openxmlformats.org/drawingml/2006/table">
            <a:tbl>
              <a:tblPr/>
              <a:tblGrid>
                <a:gridCol w="112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8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9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48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06A7877-08CA-4A50-B47E-B76FC33FD4AB}"/>
              </a:ext>
            </a:extLst>
          </p:cNvPr>
          <p:cNvSpPr/>
          <p:nvPr userDrawn="1"/>
        </p:nvSpPr>
        <p:spPr>
          <a:xfrm>
            <a:off x="1280779" y="2023517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" name="모서리가 둥근 사각형 설명선 15">
            <a:extLst>
              <a:ext uri="{FF2B5EF4-FFF2-40B4-BE49-F238E27FC236}">
                <a16:creationId xmlns:a16="http://schemas.microsoft.com/office/drawing/2014/main" id="{6783037F-A6A6-478B-A7E2-2DF749B6DFE2}"/>
              </a:ext>
            </a:extLst>
          </p:cNvPr>
          <p:cNvSpPr/>
          <p:nvPr userDrawn="1"/>
        </p:nvSpPr>
        <p:spPr>
          <a:xfrm>
            <a:off x="5499235" y="2010626"/>
            <a:ext cx="685268" cy="23022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1582F47-8110-4B11-A002-E161B234F97C}"/>
              </a:ext>
            </a:extLst>
          </p:cNvPr>
          <p:cNvSpPr/>
          <p:nvPr userDrawn="1"/>
        </p:nvSpPr>
        <p:spPr>
          <a:xfrm>
            <a:off x="3056269" y="2022974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1" name="모서리가 둥근 직사각형 20">
            <a:extLst>
              <a:ext uri="{FF2B5EF4-FFF2-40B4-BE49-F238E27FC236}">
                <a16:creationId xmlns:a16="http://schemas.microsoft.com/office/drawing/2014/main" id="{5D6140A9-13A9-4EC6-8F26-04D27A81437A}"/>
              </a:ext>
            </a:extLst>
          </p:cNvPr>
          <p:cNvSpPr/>
          <p:nvPr userDrawn="1"/>
        </p:nvSpPr>
        <p:spPr>
          <a:xfrm>
            <a:off x="4705838" y="2010626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C81374-2853-464A-9AD3-2BCA94EFFD03}"/>
              </a:ext>
            </a:extLst>
          </p:cNvPr>
          <p:cNvSpPr/>
          <p:nvPr userDrawn="1"/>
        </p:nvSpPr>
        <p:spPr>
          <a:xfrm>
            <a:off x="2172258" y="2032694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CD286C-FF44-4331-8414-FC0A8D2AA1DE}"/>
              </a:ext>
            </a:extLst>
          </p:cNvPr>
          <p:cNvSpPr/>
          <p:nvPr userDrawn="1"/>
        </p:nvSpPr>
        <p:spPr>
          <a:xfrm>
            <a:off x="3881522" y="2022974"/>
            <a:ext cx="716187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14" name="모서리가 둥근 직사각형 23">
            <a:extLst>
              <a:ext uri="{FF2B5EF4-FFF2-40B4-BE49-F238E27FC236}">
                <a16:creationId xmlns:a16="http://schemas.microsoft.com/office/drawing/2014/main" id="{F28503A8-008B-4868-989B-BA55DF247CF8}"/>
              </a:ext>
            </a:extLst>
          </p:cNvPr>
          <p:cNvSpPr/>
          <p:nvPr userDrawn="1"/>
        </p:nvSpPr>
        <p:spPr>
          <a:xfrm>
            <a:off x="434752" y="1908394"/>
            <a:ext cx="8480648" cy="400051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accent4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C905CA-821B-4A67-83D6-49B5568AA962}"/>
              </a:ext>
            </a:extLst>
          </p:cNvPr>
          <p:cNvSpPr/>
          <p:nvPr userDrawn="1"/>
        </p:nvSpPr>
        <p:spPr>
          <a:xfrm>
            <a:off x="467268" y="2010626"/>
            <a:ext cx="803541" cy="256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도형 설명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12AB50-F96B-4AF5-9945-ED5D2F9A5156}"/>
              </a:ext>
            </a:extLst>
          </p:cNvPr>
          <p:cNvSpPr/>
          <p:nvPr userDrawn="1"/>
        </p:nvSpPr>
        <p:spPr>
          <a:xfrm>
            <a:off x="6292632" y="2022974"/>
            <a:ext cx="775882" cy="2037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버튼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9DDB4E-1D8D-4DC8-B765-0CA170F14E90}"/>
              </a:ext>
            </a:extLst>
          </p:cNvPr>
          <p:cNvSpPr/>
          <p:nvPr userDrawn="1"/>
        </p:nvSpPr>
        <p:spPr>
          <a:xfrm>
            <a:off x="7176643" y="2014674"/>
            <a:ext cx="717124" cy="2037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슬라이드</a:t>
            </a:r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1A8DA9CF-B594-4885-8317-D47A8CBFE6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21086" y="2871762"/>
            <a:ext cx="5769503" cy="30879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2" name="내용 개체 틀 21">
            <a:extLst>
              <a:ext uri="{FF2B5EF4-FFF2-40B4-BE49-F238E27FC236}">
                <a16:creationId xmlns:a16="http://schemas.microsoft.com/office/drawing/2014/main" id="{CC86E0AE-84AD-4649-92E1-47FC6F08C93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965491" y="1908394"/>
            <a:ext cx="2778979" cy="30879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4" name="내용 개체 틀 23">
            <a:extLst>
              <a:ext uri="{FF2B5EF4-FFF2-40B4-BE49-F238E27FC236}">
                <a16:creationId xmlns:a16="http://schemas.microsoft.com/office/drawing/2014/main" id="{5DAF2242-B4FB-4102-B407-5A2AC17F552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08138" y="1435100"/>
            <a:ext cx="1584326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5" name="내용 개체 틀 23">
            <a:extLst>
              <a:ext uri="{FF2B5EF4-FFF2-40B4-BE49-F238E27FC236}">
                <a16:creationId xmlns:a16="http://schemas.microsoft.com/office/drawing/2014/main" id="{DE17CAE8-6594-4D7C-A84E-0F5C97AF079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65880" y="1435100"/>
            <a:ext cx="7399070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3B45F2C-997F-441F-B48A-BF8087DA237D}"/>
              </a:ext>
            </a:extLst>
          </p:cNvPr>
          <p:cNvSpPr/>
          <p:nvPr userDrawn="1"/>
        </p:nvSpPr>
        <p:spPr>
          <a:xfrm>
            <a:off x="8001896" y="2032694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sp>
        <p:nvSpPr>
          <p:cNvPr id="29" name="내용 개체 틀 19">
            <a:extLst>
              <a:ext uri="{FF2B5EF4-FFF2-40B4-BE49-F238E27FC236}">
                <a16:creationId xmlns:a16="http://schemas.microsoft.com/office/drawing/2014/main" id="{68F98968-429D-41BE-9236-D570141821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965491" y="5120638"/>
            <a:ext cx="2778979" cy="12288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C272DC-B259-4C38-B2A4-AC8AC08AC41A}"/>
              </a:ext>
            </a:extLst>
          </p:cNvPr>
          <p:cNvSpPr/>
          <p:nvPr userDrawn="1"/>
        </p:nvSpPr>
        <p:spPr>
          <a:xfrm>
            <a:off x="434752" y="2481943"/>
            <a:ext cx="8480648" cy="38675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038AAFA-710E-4A29-824B-F6DD769DF59D}"/>
              </a:ext>
            </a:extLst>
          </p:cNvPr>
          <p:cNvCxnSpPr>
            <a:stCxn id="2" idx="0"/>
            <a:endCxn id="2" idx="2"/>
          </p:cNvCxnSpPr>
          <p:nvPr userDrawn="1"/>
        </p:nvCxnSpPr>
        <p:spPr>
          <a:xfrm>
            <a:off x="4675076" y="2481943"/>
            <a:ext cx="0" cy="3867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A3E34CC-135B-4A7E-805E-0CE650E90A40}"/>
              </a:ext>
            </a:extLst>
          </p:cNvPr>
          <p:cNvCxnSpPr>
            <a:cxnSpLocks/>
            <a:stCxn id="2" idx="1"/>
            <a:endCxn id="2" idx="3"/>
          </p:cNvCxnSpPr>
          <p:nvPr userDrawn="1"/>
        </p:nvCxnSpPr>
        <p:spPr>
          <a:xfrm>
            <a:off x="434752" y="4415734"/>
            <a:ext cx="84806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48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0C44AD6-3595-47A8-94E1-B6FB72D3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56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065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154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680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405731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573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717132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044950"/>
            <a:ext cx="11315700" cy="213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1136828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3AC777-E518-4099-9288-490C4C0FB540}"/>
              </a:ext>
            </a:extLst>
          </p:cNvPr>
          <p:cNvSpPr/>
          <p:nvPr userDrawn="1"/>
        </p:nvSpPr>
        <p:spPr>
          <a:xfrm>
            <a:off x="0" y="635000"/>
            <a:ext cx="12192000" cy="5461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931A1E-40F4-4F61-B373-9A154F12FF80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16505" y="-17686"/>
            <a:ext cx="718471" cy="7184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2C853C8-D523-47DE-9F12-828A4F7FAE25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 flipH="1">
            <a:off x="11457024" y="-17685"/>
            <a:ext cx="718471" cy="71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91" r:id="rId5"/>
    <p:sldLayoutId id="2147483792" r:id="rId6"/>
    <p:sldLayoutId id="2147483793" r:id="rId7"/>
    <p:sldLayoutId id="2147483794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696" r:id="rId1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29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2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12" Type="http://schemas.openxmlformats.org/officeDocument/2006/relationships/image" Target="../media/image16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jpg"/><Relationship Id="rId11" Type="http://schemas.openxmlformats.org/officeDocument/2006/relationships/image" Target="../media/image15.jpg"/><Relationship Id="rId5" Type="http://schemas.openxmlformats.org/officeDocument/2006/relationships/image" Target="../media/image9.jpg"/><Relationship Id="rId10" Type="http://schemas.openxmlformats.org/officeDocument/2006/relationships/image" Target="../media/image14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g"/><Relationship Id="rId5" Type="http://schemas.openxmlformats.org/officeDocument/2006/relationships/image" Target="../media/image13.jp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gif"/><Relationship Id="rId7" Type="http://schemas.openxmlformats.org/officeDocument/2006/relationships/image" Target="../media/image24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jpg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5B0AC-02DA-493F-831F-82A262BD67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UI_</a:t>
            </a:r>
            <a:r>
              <a:rPr lang="ko-KR" altLang="en-US" dirty="0"/>
              <a:t>기획서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6131C1-7FDC-4C5F-9FDD-DEF09B7976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정 재 호</a:t>
            </a:r>
          </a:p>
        </p:txBody>
      </p:sp>
    </p:spTree>
    <p:extLst>
      <p:ext uri="{BB962C8B-B14F-4D97-AF65-F5344CB8AC3E}">
        <p14:creationId xmlns:p14="http://schemas.microsoft.com/office/powerpoint/2010/main" val="4261300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1">
            <a:extLst>
              <a:ext uri="{FF2B5EF4-FFF2-40B4-BE49-F238E27FC236}">
                <a16:creationId xmlns:a16="http://schemas.microsoft.com/office/drawing/2014/main" id="{BA738E6F-21E4-498F-BE5E-59FCDCFC1CE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52195724"/>
              </p:ext>
            </p:extLst>
          </p:nvPr>
        </p:nvGraphicFramePr>
        <p:xfrm>
          <a:off x="6172202" y="1449705"/>
          <a:ext cx="5440680" cy="2203431"/>
        </p:xfrm>
        <a:graphic>
          <a:graphicData uri="http://schemas.openxmlformats.org/drawingml/2006/table">
            <a:tbl>
              <a:tblPr/>
              <a:tblGrid>
                <a:gridCol w="233250">
                  <a:extLst>
                    <a:ext uri="{9D8B030D-6E8A-4147-A177-3AD203B41FA5}">
                      <a16:colId xmlns:a16="http://schemas.microsoft.com/office/drawing/2014/main" val="3143304771"/>
                    </a:ext>
                  </a:extLst>
                </a:gridCol>
                <a:gridCol w="940229">
                  <a:extLst>
                    <a:ext uri="{9D8B030D-6E8A-4147-A177-3AD203B41FA5}">
                      <a16:colId xmlns:a16="http://schemas.microsoft.com/office/drawing/2014/main" val="218980264"/>
                    </a:ext>
                  </a:extLst>
                </a:gridCol>
                <a:gridCol w="4267201">
                  <a:extLst>
                    <a:ext uri="{9D8B030D-6E8A-4147-A177-3AD203B41FA5}">
                      <a16:colId xmlns:a16="http://schemas.microsoft.com/office/drawing/2014/main" val="481271096"/>
                    </a:ext>
                  </a:extLst>
                </a:gridCol>
              </a:tblGrid>
              <a:tr h="3745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번호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레이어 이름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설명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658540"/>
                  </a:ext>
                </a:extLst>
              </a:tr>
              <a:tr h="42511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1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플레이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씬 마다 유저의 플레이가 직접적으로 영향을 미치는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4223605"/>
                  </a:ext>
                </a:extLst>
              </a:tr>
              <a:tr h="44156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2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  <a:ea typeface="+mn-ea"/>
                        </a:rPr>
                        <a:t>씬 </a:t>
                      </a:r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UI</a:t>
                      </a:r>
                      <a:endParaRPr lang="ko-KR" alt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씬 별 지정된 </a:t>
                      </a:r>
                      <a:r>
                        <a:rPr lang="en-US" altLang="ko-KR" sz="1000" b="0" i="0" u="none" strike="noStrike" dirty="0">
                          <a:effectLst/>
                          <a:latin typeface="돋움"/>
                        </a:rPr>
                        <a:t>UI</a:t>
                      </a: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를 지정된 위치에 출력하는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6491539"/>
                  </a:ext>
                </a:extLst>
              </a:tr>
              <a:tr h="42155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3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팝업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하나의 씬 에서 여러가지 기능을 표시해야 할 경우 효과적으로 필요한 요소만 표현하기 위해 사용</a:t>
                      </a:r>
                      <a:r>
                        <a:rPr lang="en-US" altLang="ko-KR" sz="1000" b="0" i="0" u="none" strike="noStrike" dirty="0">
                          <a:effectLst/>
                          <a:latin typeface="돋움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팝업 창 밖을 터치할 경우 닫힘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674635"/>
                  </a:ext>
                </a:extLst>
              </a:tr>
              <a:tr h="31607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4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시스템 텍스트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+mn-ea"/>
                          <a:ea typeface="+mn-ea"/>
                        </a:rPr>
                        <a:t>씬 의 지정된 위치에 텍스트를 출력하는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3521043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CA2C243D-AB62-4066-BC43-AEBC1FB44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레이어 설명과 전체 씬 흐름</a:t>
            </a:r>
          </a:p>
        </p:txBody>
      </p:sp>
      <p:pic>
        <p:nvPicPr>
          <p:cNvPr id="7" name="내용 개체 틀 6" descr="텍스트, 표지판, 시계이(가) 표시된 사진&#10;&#10;자동 생성된 설명">
            <a:extLst>
              <a:ext uri="{FF2B5EF4-FFF2-40B4-BE49-F238E27FC236}">
                <a16:creationId xmlns:a16="http://schemas.microsoft.com/office/drawing/2014/main" id="{A5548542-DC29-48C0-9123-A02F71403D7A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906" y="3382973"/>
            <a:ext cx="7826184" cy="2990668"/>
          </a:xfrm>
        </p:spPr>
      </p:pic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4F52445-F124-4408-8BC7-3D476E7272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63722"/>
            <a:ext cx="5562600" cy="145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731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87CAF5-70EA-42B8-865B-667D61C51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파일 작명 규칙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991434FB-931A-4CDC-9023-E57B335D50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4832666"/>
              </p:ext>
            </p:extLst>
          </p:nvPr>
        </p:nvGraphicFramePr>
        <p:xfrm>
          <a:off x="419100" y="1241631"/>
          <a:ext cx="11315700" cy="2731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7850">
                  <a:extLst>
                    <a:ext uri="{9D8B030D-6E8A-4147-A177-3AD203B41FA5}">
                      <a16:colId xmlns:a16="http://schemas.microsoft.com/office/drawing/2014/main" val="899305743"/>
                    </a:ext>
                  </a:extLst>
                </a:gridCol>
                <a:gridCol w="5657850">
                  <a:extLst>
                    <a:ext uri="{9D8B030D-6E8A-4147-A177-3AD203B41FA5}">
                      <a16:colId xmlns:a16="http://schemas.microsoft.com/office/drawing/2014/main" val="1153121089"/>
                    </a:ext>
                  </a:extLst>
                </a:gridCol>
              </a:tblGrid>
              <a:tr h="12378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예제 화면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소울나이트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로딩화면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화면에 개발사 로고와 함께 고양이가 화면 좌측에서 우측으로 뛰어가는 모션연출로 로딩 진행정도를 표현함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460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규칙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30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출력위치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_UI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종류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기능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번호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상태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확장자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Loding_M_Img_01.png     /      Loding_M_Logo_01.png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35270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확장자를 제외한 나머지 단어들은 대문자로 시작한다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출력위치의 경우 두개의 이름을 동시에 사용해야 하는 경우 상하 위치에 대한 알파벳을 가장 앞에 붙이고 좌우를 표기한다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사용하는 이미지가 다수인 경우 번호를 붙여 표기하고 숫자는 무조건 두 자리 수로 표기한다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335855"/>
                  </a:ext>
                </a:extLst>
              </a:tr>
            </a:tbl>
          </a:graphicData>
        </a:graphic>
      </p:graphicFrame>
      <p:graphicFrame>
        <p:nvGraphicFramePr>
          <p:cNvPr id="14" name="Google Shape;540;p45">
            <a:extLst>
              <a:ext uri="{FF2B5EF4-FFF2-40B4-BE49-F238E27FC236}">
                <a16:creationId xmlns:a16="http://schemas.microsoft.com/office/drawing/2014/main" id="{65393EAB-417A-4E59-A423-86DA579517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7333351"/>
              </p:ext>
            </p:extLst>
          </p:nvPr>
        </p:nvGraphicFramePr>
        <p:xfrm>
          <a:off x="419100" y="4097554"/>
          <a:ext cx="11315700" cy="2067903"/>
        </p:xfrm>
        <a:graphic>
          <a:graphicData uri="http://schemas.openxmlformats.org/drawingml/2006/table">
            <a:tbl>
              <a:tblPr/>
              <a:tblGrid>
                <a:gridCol w="1738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8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81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96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5635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ym typeface="Arial"/>
                        </a:rPr>
                        <a:t>씬</a:t>
                      </a:r>
                      <a:r>
                        <a:rPr lang="ko-KR" sz="1000" b="0" u="none" strike="noStrike" cap="none" dirty="0">
                          <a:sym typeface="Gill Sans"/>
                        </a:rPr>
                        <a:t> </a:t>
                      </a:r>
                      <a:r>
                        <a:rPr lang="ko-KR" sz="1000" b="0" u="none" strike="noStrike" cap="none" dirty="0">
                          <a:sym typeface="Arial"/>
                        </a:rPr>
                        <a:t>위치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ym typeface="Arial"/>
                        </a:rPr>
                        <a:t>출력</a:t>
                      </a:r>
                      <a:r>
                        <a:rPr lang="ko-KR" sz="1000" b="0" u="none" strike="noStrike" cap="none" dirty="0">
                          <a:sym typeface="Gill Sans"/>
                        </a:rPr>
                        <a:t> </a:t>
                      </a:r>
                      <a:r>
                        <a:rPr lang="ko-KR" sz="1000" b="0" u="none" strike="noStrike" cap="none" dirty="0">
                          <a:sym typeface="Arial"/>
                        </a:rPr>
                        <a:t>위치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ym typeface="Arial"/>
                        </a:rPr>
                        <a:t>Ui</a:t>
                      </a:r>
                      <a:r>
                        <a:rPr lang="ko-KR" altLang="en-US" sz="1000" b="0" u="none" strike="noStrike" cap="none" dirty="0">
                          <a:sym typeface="Arial"/>
                        </a:rPr>
                        <a:t> 종류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ym typeface="Arial"/>
                        </a:rPr>
                        <a:t>기능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 err="1">
                          <a:sym typeface="Arial"/>
                        </a:rPr>
                        <a:t>확장자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준비화면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Loding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상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Top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버튼</a:t>
                      </a:r>
                      <a:endParaRPr sz="1000" b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B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tn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온</a:t>
                      </a:r>
                      <a:endParaRPr sz="1000" b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O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n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png</a:t>
                      </a: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시작화면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Strat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하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Bottom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탭 아이콘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T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icon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오프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O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ff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대기화면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Waiting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좌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Left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이미지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Img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전투화면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Battle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중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Center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결과화면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Result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우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Right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BB2ABF8C-1D71-41D2-90BF-1AE92D70AA1C}"/>
              </a:ext>
            </a:extLst>
          </p:cNvPr>
          <p:cNvGrpSpPr/>
          <p:nvPr/>
        </p:nvGrpSpPr>
        <p:grpSpPr>
          <a:xfrm>
            <a:off x="3571251" y="1371600"/>
            <a:ext cx="2248524" cy="1019176"/>
            <a:chOff x="3571251" y="1249550"/>
            <a:chExt cx="2248524" cy="126327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1DEB739-BF6E-462B-B566-A1B6F5244E30}"/>
                </a:ext>
              </a:extLst>
            </p:cNvPr>
            <p:cNvSpPr/>
            <p:nvPr/>
          </p:nvSpPr>
          <p:spPr>
            <a:xfrm>
              <a:off x="3571251" y="1249550"/>
              <a:ext cx="2248524" cy="126327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968C3B-C132-4AFA-A184-AA44093552D4}"/>
                </a:ext>
              </a:extLst>
            </p:cNvPr>
            <p:cNvSpPr/>
            <p:nvPr/>
          </p:nvSpPr>
          <p:spPr>
            <a:xfrm>
              <a:off x="4188050" y="1563469"/>
              <a:ext cx="1014925" cy="317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팀 로고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2BD97A2-2E22-4550-B42E-3CA9CCF93052}"/>
                </a:ext>
              </a:extLst>
            </p:cNvPr>
            <p:cNvSpPr/>
            <p:nvPr/>
          </p:nvSpPr>
          <p:spPr>
            <a:xfrm>
              <a:off x="4388597" y="1899879"/>
              <a:ext cx="613830" cy="317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로딩 이미지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E168E1AB-A2D9-441C-8C07-B5DCA14257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" b="86857" l="29429" r="70286">
                        <a14:foregroundMark x1="45429" y1="2571" x2="45429" y2="2571"/>
                        <a14:foregroundMark x1="39286" y1="2286" x2="66000" y2="2429"/>
                        <a14:foregroundMark x1="66857" y1="2000" x2="69857" y2="4714"/>
                        <a14:foregroundMark x1="69857" y1="5143" x2="69571" y2="81857"/>
                        <a14:foregroundMark x1="69286" y1="82000" x2="54571" y2="84714"/>
                        <a14:foregroundMark x1="53571" y1="84714" x2="32143" y2="83714"/>
                        <a14:foregroundMark x1="32143" y1="83714" x2="30571" y2="76000"/>
                        <a14:foregroundMark x1="30571" y1="76000" x2="30571" y2="10571"/>
                        <a14:foregroundMark x1="30000" y1="13571" x2="30143" y2="38714"/>
                        <a14:foregroundMark x1="69571" y1="82000" x2="67857" y2="84429"/>
                        <a14:foregroundMark x1="68286" y1="84000" x2="65714" y2="85571"/>
                        <a14:foregroundMark x1="65714" y1="85571" x2="31571" y2="84714"/>
                        <a14:foregroundMark x1="31571" y1="84714" x2="30143" y2="81714"/>
                        <a14:foregroundMark x1="68714" y1="1714" x2="64857" y2="3000"/>
                        <a14:foregroundMark x1="65143" y1="1286" x2="56857" y2="2571"/>
                        <a14:foregroundMark x1="69571" y1="2571" x2="68143" y2="714"/>
                        <a14:foregroundMark x1="68143" y1="714" x2="66857" y2="0"/>
                        <a14:foregroundMark x1="32571" y1="571" x2="30429" y2="2000"/>
                        <a14:foregroundMark x1="30286" y1="2143" x2="29429" y2="4286"/>
                        <a14:backgroundMark x1="55000" y1="19571" x2="45714" y2="21286"/>
                        <a14:backgroundMark x1="44286" y1="22714" x2="45857" y2="31429"/>
                        <a14:backgroundMark x1="55429" y1="20143" x2="57429" y2="25143"/>
                        <a14:backgroundMark x1="58143" y1="25714" x2="58000" y2="33000"/>
                        <a14:backgroundMark x1="57714" y1="33286" x2="54143" y2="37857"/>
                        <a14:backgroundMark x1="54143" y1="37857" x2="60857" y2="42000"/>
                        <a14:backgroundMark x1="61000" y1="42000" x2="62571" y2="44143"/>
                        <a14:backgroundMark x1="62571" y1="44143" x2="62857" y2="47857"/>
                        <a14:backgroundMark x1="62857" y1="47857" x2="37143" y2="49000"/>
                        <a14:backgroundMark x1="37143" y1="49000" x2="37000" y2="43429"/>
                        <a14:backgroundMark x1="37000" y1="43429" x2="44000" y2="38571"/>
                        <a14:backgroundMark x1="44000" y1="38571" x2="43714" y2="33000"/>
                        <a14:backgroundMark x1="43714" y1="33000" x2="40714" y2="29857"/>
                        <a14:backgroundMark x1="40714" y1="29857" x2="41714" y2="26429"/>
                        <a14:backgroundMark x1="41714" y1="25571" x2="45143" y2="16714"/>
                        <a14:backgroundMark x1="45143" y1="16714" x2="54143" y2="18000"/>
                        <a14:backgroundMark x1="54143" y1="18000" x2="55000" y2="19429"/>
                        <a14:backgroundMark x1="63286" y1="60571" x2="52714" y2="58143"/>
                        <a14:backgroundMark x1="52571" y1="58429" x2="51429" y2="67714"/>
                        <a14:backgroundMark x1="51571" y1="67714" x2="51571" y2="67714"/>
                        <a14:backgroundMark x1="51714" y1="67714" x2="60143" y2="71000"/>
                        <a14:backgroundMark x1="60143" y1="71000" x2="63143" y2="60429"/>
                        <a14:backgroundMark x1="49143" y1="63714" x2="42571" y2="59286"/>
                        <a14:backgroundMark x1="42571" y1="59286" x2="36571" y2="62571"/>
                        <a14:backgroundMark x1="36571" y1="62571" x2="39429" y2="69429"/>
                        <a14:backgroundMark x1="39714" y1="69429" x2="45000" y2="69571"/>
                        <a14:backgroundMark x1="45143" y1="69571" x2="48857" y2="63429"/>
                        <a14:backgroundMark x1="56857" y1="19714" x2="58571" y2="22857"/>
                        <a14:backgroundMark x1="58571" y1="22857" x2="56714" y2="25143"/>
                        <a14:backgroundMark x1="56571" y1="19429" x2="53857" y2="19571"/>
                      </a14:backgroundRemoval>
                    </a14:imgEffect>
                  </a14:imgLayer>
                </a14:imgProps>
              </a:ext>
            </a:extLst>
          </a:blip>
          <a:srcRect l="29300" r="29448" b="13260"/>
          <a:stretch/>
        </p:blipFill>
        <p:spPr>
          <a:xfrm rot="16200000">
            <a:off x="4150627" y="708343"/>
            <a:ext cx="1118349" cy="2356866"/>
          </a:xfrm>
          <a:prstGeom prst="rect">
            <a:avLst/>
          </a:prstGeom>
        </p:spPr>
      </p:pic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CA3FA813-A4F9-4923-B768-FCD8E15AA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974929"/>
              </p:ext>
            </p:extLst>
          </p:nvPr>
        </p:nvGraphicFramePr>
        <p:xfrm>
          <a:off x="876251" y="1351035"/>
          <a:ext cx="2197968" cy="1041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656">
                  <a:extLst>
                    <a:ext uri="{9D8B030D-6E8A-4147-A177-3AD203B41FA5}">
                      <a16:colId xmlns:a16="http://schemas.microsoft.com/office/drawing/2014/main" val="719301975"/>
                    </a:ext>
                  </a:extLst>
                </a:gridCol>
                <a:gridCol w="732656">
                  <a:extLst>
                    <a:ext uri="{9D8B030D-6E8A-4147-A177-3AD203B41FA5}">
                      <a16:colId xmlns:a16="http://schemas.microsoft.com/office/drawing/2014/main" val="2895878161"/>
                    </a:ext>
                  </a:extLst>
                </a:gridCol>
                <a:gridCol w="732656">
                  <a:extLst>
                    <a:ext uri="{9D8B030D-6E8A-4147-A177-3AD203B41FA5}">
                      <a16:colId xmlns:a16="http://schemas.microsoft.com/office/drawing/2014/main" val="4058153096"/>
                    </a:ext>
                  </a:extLst>
                </a:gridCol>
              </a:tblGrid>
              <a:tr h="34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TLeft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Top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TRight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822877"/>
                  </a:ext>
                </a:extLst>
              </a:tr>
              <a:tr h="34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Left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Center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Right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434007"/>
                  </a:ext>
                </a:extLst>
              </a:tr>
              <a:tr h="34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BLeft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Bottom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BRight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151797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192ED46F-2C4A-49BD-87E9-82AB817208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" b="86857" l="29429" r="70286">
                        <a14:foregroundMark x1="45429" y1="2571" x2="45429" y2="2571"/>
                        <a14:foregroundMark x1="39286" y1="2286" x2="66000" y2="2429"/>
                        <a14:foregroundMark x1="66857" y1="2000" x2="69857" y2="4714"/>
                        <a14:foregroundMark x1="69857" y1="5143" x2="69571" y2="81857"/>
                        <a14:foregroundMark x1="69286" y1="82000" x2="54571" y2="84714"/>
                        <a14:foregroundMark x1="53571" y1="84714" x2="32143" y2="83714"/>
                        <a14:foregroundMark x1="32143" y1="83714" x2="30571" y2="76000"/>
                        <a14:foregroundMark x1="30571" y1="76000" x2="30571" y2="10571"/>
                        <a14:foregroundMark x1="30000" y1="13571" x2="30143" y2="38714"/>
                        <a14:foregroundMark x1="69571" y1="82000" x2="67857" y2="84429"/>
                        <a14:foregroundMark x1="68286" y1="84000" x2="65714" y2="85571"/>
                        <a14:foregroundMark x1="65714" y1="85571" x2="31571" y2="84714"/>
                        <a14:foregroundMark x1="31571" y1="84714" x2="30143" y2="81714"/>
                        <a14:foregroundMark x1="68714" y1="1714" x2="64857" y2="3000"/>
                        <a14:foregroundMark x1="65143" y1="1286" x2="56857" y2="2571"/>
                        <a14:foregroundMark x1="69571" y1="2571" x2="68143" y2="714"/>
                        <a14:foregroundMark x1="68143" y1="714" x2="66857" y2="0"/>
                        <a14:foregroundMark x1="32571" y1="571" x2="30429" y2="2000"/>
                        <a14:foregroundMark x1="30286" y1="2143" x2="29429" y2="4286"/>
                        <a14:backgroundMark x1="55000" y1="19571" x2="45714" y2="21286"/>
                        <a14:backgroundMark x1="44286" y1="22714" x2="45857" y2="31429"/>
                        <a14:backgroundMark x1="55429" y1="20143" x2="57429" y2="25143"/>
                        <a14:backgroundMark x1="58143" y1="25714" x2="58000" y2="33000"/>
                        <a14:backgroundMark x1="57714" y1="33286" x2="54143" y2="37857"/>
                        <a14:backgroundMark x1="54143" y1="37857" x2="60857" y2="42000"/>
                        <a14:backgroundMark x1="61000" y1="42000" x2="62571" y2="44143"/>
                        <a14:backgroundMark x1="62571" y1="44143" x2="62857" y2="47857"/>
                        <a14:backgroundMark x1="62857" y1="47857" x2="37143" y2="49000"/>
                        <a14:backgroundMark x1="37143" y1="49000" x2="37000" y2="43429"/>
                        <a14:backgroundMark x1="37000" y1="43429" x2="44000" y2="38571"/>
                        <a14:backgroundMark x1="44000" y1="38571" x2="43714" y2="33000"/>
                        <a14:backgroundMark x1="43714" y1="33000" x2="40714" y2="29857"/>
                        <a14:backgroundMark x1="40714" y1="29857" x2="41714" y2="26429"/>
                        <a14:backgroundMark x1="41714" y1="25571" x2="45143" y2="16714"/>
                        <a14:backgroundMark x1="45143" y1="16714" x2="54143" y2="18000"/>
                        <a14:backgroundMark x1="54143" y1="18000" x2="55000" y2="19429"/>
                        <a14:backgroundMark x1="63286" y1="60571" x2="52714" y2="58143"/>
                        <a14:backgroundMark x1="52571" y1="58429" x2="51429" y2="67714"/>
                        <a14:backgroundMark x1="51571" y1="67714" x2="51571" y2="67714"/>
                        <a14:backgroundMark x1="51714" y1="67714" x2="60143" y2="71000"/>
                        <a14:backgroundMark x1="60143" y1="71000" x2="63143" y2="60429"/>
                        <a14:backgroundMark x1="49143" y1="63714" x2="42571" y2="59286"/>
                        <a14:backgroundMark x1="42571" y1="59286" x2="36571" y2="62571"/>
                        <a14:backgroundMark x1="36571" y1="62571" x2="39429" y2="69429"/>
                        <a14:backgroundMark x1="39714" y1="69429" x2="45000" y2="69571"/>
                        <a14:backgroundMark x1="45143" y1="69571" x2="48857" y2="63429"/>
                        <a14:backgroundMark x1="56857" y1="19714" x2="58571" y2="22857"/>
                        <a14:backgroundMark x1="58571" y1="22857" x2="56714" y2="25143"/>
                        <a14:backgroundMark x1="56571" y1="19429" x2="53857" y2="19571"/>
                      </a14:backgroundRemoval>
                    </a14:imgEffect>
                  </a14:imgLayer>
                </a14:imgProps>
              </a:ext>
            </a:extLst>
          </a:blip>
          <a:srcRect l="29300" r="29448" b="13260"/>
          <a:stretch/>
        </p:blipFill>
        <p:spPr>
          <a:xfrm rot="16200000">
            <a:off x="1416061" y="702756"/>
            <a:ext cx="1118349" cy="235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43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D2F2A-5873-4CF3-8368-1E4CF68D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6F0E5E7A-C0D1-4039-9423-6B1C25825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1071541"/>
              </p:ext>
            </p:extLst>
          </p:nvPr>
        </p:nvGraphicFramePr>
        <p:xfrm>
          <a:off x="434753" y="1296400"/>
          <a:ext cx="11309716" cy="400342"/>
        </p:xfrm>
        <a:graphic>
          <a:graphicData uri="http://schemas.openxmlformats.org/drawingml/2006/table">
            <a:tbl>
              <a:tblPr/>
              <a:tblGrid>
                <a:gridCol w="617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38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272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2860">
                  <a:extLst>
                    <a:ext uri="{9D8B030D-6E8A-4147-A177-3AD203B41FA5}">
                      <a16:colId xmlns:a16="http://schemas.microsoft.com/office/drawing/2014/main" val="3162497858"/>
                    </a:ext>
                  </a:extLst>
                </a:gridCol>
                <a:gridCol w="3989322">
                  <a:extLst>
                    <a:ext uri="{9D8B030D-6E8A-4147-A177-3AD203B41FA5}">
                      <a16:colId xmlns:a16="http://schemas.microsoft.com/office/drawing/2014/main" val="946188615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시작 화면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어플을 실행시켜 초기 유저 데이터를 불러오는 로딩을 끝내고 보여지는 화면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도형설명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56172397-96D9-4F4A-8FFD-237602B9460D}"/>
              </a:ext>
            </a:extLst>
          </p:cNvPr>
          <p:cNvSpPr/>
          <p:nvPr/>
        </p:nvSpPr>
        <p:spPr>
          <a:xfrm>
            <a:off x="8453037" y="1368573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69A196-56A3-416D-A471-499BAFE9241E}"/>
              </a:ext>
            </a:extLst>
          </p:cNvPr>
          <p:cNvSpPr/>
          <p:nvPr/>
        </p:nvSpPr>
        <p:spPr>
          <a:xfrm>
            <a:off x="9332924" y="1395092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CBD65D-CB58-4FAD-8479-B6EA1663F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411499"/>
              </p:ext>
            </p:extLst>
          </p:nvPr>
        </p:nvGraphicFramePr>
        <p:xfrm>
          <a:off x="6531860" y="1875542"/>
          <a:ext cx="5212609" cy="2758209"/>
        </p:xfrm>
        <a:graphic>
          <a:graphicData uri="http://schemas.openxmlformats.org/drawingml/2006/table">
            <a:tbl>
              <a:tblPr/>
              <a:tblGrid>
                <a:gridCol w="472789">
                  <a:extLst>
                    <a:ext uri="{9D8B030D-6E8A-4147-A177-3AD203B41FA5}">
                      <a16:colId xmlns:a16="http://schemas.microsoft.com/office/drawing/2014/main" val="3906608481"/>
                    </a:ext>
                  </a:extLst>
                </a:gridCol>
                <a:gridCol w="4739820">
                  <a:extLst>
                    <a:ext uri="{9D8B030D-6E8A-4147-A177-3AD203B41FA5}">
                      <a16:colId xmlns:a16="http://schemas.microsoft.com/office/drawing/2014/main" val="3974675167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 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12696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설정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종료 버튼이 함께 있는 팝업 창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유저의 제스처에 속도에 따라 팝업창이 등장하도록 구현 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 err="1"/>
                        <a:t>스와이프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:</a:t>
                      </a:r>
                      <a:r>
                        <a:rPr lang="ko-KR" altLang="en-US" sz="1000" dirty="0"/>
                        <a:t> 빠른 속도로 등장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슬라이드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유저의 손가락 이동 속도에 맞춰 함께 등장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938229577"/>
                  </a:ext>
                </a:extLst>
              </a:tr>
              <a:tr h="4327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②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현재 게임의 업데이트 버전과 로그인한 계정의 아이디 정보를 보여주는 텍스트 자리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650483386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③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이전에 유저의 플레이 기록이 있는 경우 진행 정보와 획득한 아이템 정보를 출력해주는 자리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434218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>
                          <a:sym typeface="Malgun Gothic"/>
                        </a:rPr>
                        <a:t>④</a:t>
                      </a: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데이터를 백업하지 않고 삭제 시 진행정보를 불러올 수 없음을 주의사항으로 한번 더 알려주는 텍스트 자리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2117687667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⑤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화면을 터치하면 게임이 시작됨을 유저에게 알려줌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1245922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E183B921-F033-46AE-BED4-B1EEB5EECA3C}"/>
              </a:ext>
            </a:extLst>
          </p:cNvPr>
          <p:cNvSpPr/>
          <p:nvPr/>
        </p:nvSpPr>
        <p:spPr>
          <a:xfrm>
            <a:off x="601801" y="1881188"/>
            <a:ext cx="5718703" cy="321290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EB9C494-64C8-482F-91C7-13D81D07653E}"/>
              </a:ext>
            </a:extLst>
          </p:cNvPr>
          <p:cNvSpPr/>
          <p:nvPr/>
        </p:nvSpPr>
        <p:spPr>
          <a:xfrm>
            <a:off x="5307683" y="1925092"/>
            <a:ext cx="949438" cy="2492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로그인 </a:t>
            </a:r>
            <a:r>
              <a:rPr lang="en-US" altLang="ko-KR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ID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6" name="갈매기형 수장 73">
            <a:extLst>
              <a:ext uri="{FF2B5EF4-FFF2-40B4-BE49-F238E27FC236}">
                <a16:creationId xmlns:a16="http://schemas.microsoft.com/office/drawing/2014/main" id="{45495AF1-B531-40FA-8541-00473F9A9117}"/>
              </a:ext>
            </a:extLst>
          </p:cNvPr>
          <p:cNvSpPr/>
          <p:nvPr/>
        </p:nvSpPr>
        <p:spPr>
          <a:xfrm rot="10800000" flipH="1">
            <a:off x="664413" y="3277998"/>
            <a:ext cx="198829" cy="419277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EF8482-D3DF-4A34-9798-8D48575707AA}"/>
              </a:ext>
            </a:extLst>
          </p:cNvPr>
          <p:cNvSpPr/>
          <p:nvPr/>
        </p:nvSpPr>
        <p:spPr>
          <a:xfrm>
            <a:off x="1115822" y="2452134"/>
            <a:ext cx="3042525" cy="79888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로고 이미지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24A8DE-1523-4ED3-BAB1-7F124391247E}"/>
              </a:ext>
            </a:extLst>
          </p:cNvPr>
          <p:cNvSpPr/>
          <p:nvPr/>
        </p:nvSpPr>
        <p:spPr>
          <a:xfrm>
            <a:off x="4180981" y="2807737"/>
            <a:ext cx="1534334" cy="44328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주의 사항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F22ED4-E597-48E0-94F3-B02583963DA0}"/>
              </a:ext>
            </a:extLst>
          </p:cNvPr>
          <p:cNvSpPr/>
          <p:nvPr/>
        </p:nvSpPr>
        <p:spPr>
          <a:xfrm>
            <a:off x="4240730" y="1925092"/>
            <a:ext cx="949438" cy="2492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버전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965361-BF35-4E8E-B28F-3CC61790E042}"/>
              </a:ext>
            </a:extLst>
          </p:cNvPr>
          <p:cNvSpPr/>
          <p:nvPr/>
        </p:nvSpPr>
        <p:spPr>
          <a:xfrm>
            <a:off x="2647950" y="4691664"/>
            <a:ext cx="1623205" cy="2492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화면 터치 시 게임시작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E292CB-9883-40F6-94D2-6B6946197F77}"/>
              </a:ext>
            </a:extLst>
          </p:cNvPr>
          <p:cNvSpPr/>
          <p:nvPr/>
        </p:nvSpPr>
        <p:spPr>
          <a:xfrm>
            <a:off x="2199804" y="3412561"/>
            <a:ext cx="2519496" cy="72790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진행 중인 게임 정보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CB38150-1330-41F6-BF44-92124CDFB6C2}"/>
              </a:ext>
            </a:extLst>
          </p:cNvPr>
          <p:cNvSpPr/>
          <p:nvPr/>
        </p:nvSpPr>
        <p:spPr>
          <a:xfrm>
            <a:off x="647651" y="3021668"/>
            <a:ext cx="198829" cy="204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85AFEB9-327E-4824-AC2D-D408376B8D1A}"/>
              </a:ext>
            </a:extLst>
          </p:cNvPr>
          <p:cNvSpPr/>
          <p:nvPr/>
        </p:nvSpPr>
        <p:spPr>
          <a:xfrm>
            <a:off x="3919911" y="1918823"/>
            <a:ext cx="257436" cy="249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FFA1337-E847-4AEC-BF34-E527C32711F7}"/>
              </a:ext>
            </a:extLst>
          </p:cNvPr>
          <p:cNvSpPr/>
          <p:nvPr/>
        </p:nvSpPr>
        <p:spPr>
          <a:xfrm>
            <a:off x="1907976" y="3349293"/>
            <a:ext cx="291832" cy="2377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4B5F870-56AB-4FB4-A0AE-E76D1B3DF958}"/>
              </a:ext>
            </a:extLst>
          </p:cNvPr>
          <p:cNvSpPr/>
          <p:nvPr/>
        </p:nvSpPr>
        <p:spPr>
          <a:xfrm>
            <a:off x="4183241" y="2756575"/>
            <a:ext cx="183152" cy="1414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90C4D56-8C72-4E05-A214-BFE4B9C7DC74}"/>
              </a:ext>
            </a:extLst>
          </p:cNvPr>
          <p:cNvSpPr/>
          <p:nvPr/>
        </p:nvSpPr>
        <p:spPr>
          <a:xfrm>
            <a:off x="2609584" y="4505088"/>
            <a:ext cx="184487" cy="1865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322F29A-4DC7-45BA-9BB2-C120CB04BB5C}"/>
              </a:ext>
            </a:extLst>
          </p:cNvPr>
          <p:cNvSpPr/>
          <p:nvPr/>
        </p:nvSpPr>
        <p:spPr>
          <a:xfrm>
            <a:off x="10200607" y="1395092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</p:spTree>
    <p:extLst>
      <p:ext uri="{BB962C8B-B14F-4D97-AF65-F5344CB8AC3E}">
        <p14:creationId xmlns:p14="http://schemas.microsoft.com/office/powerpoint/2010/main" val="230881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D2F2A-5873-4CF3-8368-1E4CF68D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6F0E5E7A-C0D1-4039-9423-6B1C25825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3915718"/>
              </p:ext>
            </p:extLst>
          </p:nvPr>
        </p:nvGraphicFramePr>
        <p:xfrm>
          <a:off x="434753" y="1296400"/>
          <a:ext cx="11309716" cy="400342"/>
        </p:xfrm>
        <a:graphic>
          <a:graphicData uri="http://schemas.openxmlformats.org/drawingml/2006/table">
            <a:tbl>
              <a:tblPr/>
              <a:tblGrid>
                <a:gridCol w="617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38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272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2860">
                  <a:extLst>
                    <a:ext uri="{9D8B030D-6E8A-4147-A177-3AD203B41FA5}">
                      <a16:colId xmlns:a16="http://schemas.microsoft.com/office/drawing/2014/main" val="3162497858"/>
                    </a:ext>
                  </a:extLst>
                </a:gridCol>
                <a:gridCol w="3989322">
                  <a:extLst>
                    <a:ext uri="{9D8B030D-6E8A-4147-A177-3AD203B41FA5}">
                      <a16:colId xmlns:a16="http://schemas.microsoft.com/office/drawing/2014/main" val="946188615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시작 화면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화면을 좌측에서 우측으로 </a:t>
                      </a:r>
                      <a:r>
                        <a:rPr lang="ko-KR" altLang="en-US" sz="8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스와이프</a:t>
                      </a:r>
                      <a:r>
                        <a:rPr lang="en-US" altLang="ko-KR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(</a:t>
                      </a: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또는 슬라이드</a:t>
                      </a:r>
                      <a:r>
                        <a:rPr lang="en-US" altLang="ko-KR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)</a:t>
                      </a: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했을 때 등장하는 </a:t>
                      </a:r>
                      <a:r>
                        <a:rPr lang="ko-KR" altLang="en-US" sz="8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팝업창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도형설명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F469A196-56A3-416D-A471-499BAFE9241E}"/>
              </a:ext>
            </a:extLst>
          </p:cNvPr>
          <p:cNvSpPr/>
          <p:nvPr/>
        </p:nvSpPr>
        <p:spPr>
          <a:xfrm>
            <a:off x="9750793" y="1395092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CBD65D-CB58-4FAD-8479-B6EA1663F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229256"/>
              </p:ext>
            </p:extLst>
          </p:nvPr>
        </p:nvGraphicFramePr>
        <p:xfrm>
          <a:off x="6531860" y="1875542"/>
          <a:ext cx="5212609" cy="2408463"/>
        </p:xfrm>
        <a:graphic>
          <a:graphicData uri="http://schemas.openxmlformats.org/drawingml/2006/table">
            <a:tbl>
              <a:tblPr/>
              <a:tblGrid>
                <a:gridCol w="820345">
                  <a:extLst>
                    <a:ext uri="{9D8B030D-6E8A-4147-A177-3AD203B41FA5}">
                      <a16:colId xmlns:a16="http://schemas.microsoft.com/office/drawing/2014/main" val="3906608481"/>
                    </a:ext>
                  </a:extLst>
                </a:gridCol>
                <a:gridCol w="4392264">
                  <a:extLst>
                    <a:ext uri="{9D8B030D-6E8A-4147-A177-3AD203B41FA5}">
                      <a16:colId xmlns:a16="http://schemas.microsoft.com/office/drawing/2014/main" val="3974675167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12696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시작화면에서 화면을 </a:t>
                      </a:r>
                      <a:r>
                        <a:rPr lang="ko-KR" altLang="en-US" sz="1000" dirty="0" err="1"/>
                        <a:t>스와이프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또는 슬라이드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하는 것으로 출력된 팝업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등장한 팝업을 제외한 뒤 배경을 흐리게 출력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938229577"/>
                  </a:ext>
                </a:extLst>
              </a:tr>
              <a:tr h="4327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②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흐리게 출력된 화면을 터치하면 창을 닫을 수 있음을 유저에게 알려주는 텍스트 자리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650483386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③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설정 팝업으로 이동하는 버튼 </a:t>
                      </a:r>
                      <a:r>
                        <a:rPr lang="en-US" altLang="ko-KR" sz="1000" dirty="0"/>
                        <a:t>UI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434218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>
                          <a:sym typeface="Malgun Gothic"/>
                        </a:rPr>
                        <a:t>④</a:t>
                      </a: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종료를 의미하는 </a:t>
                      </a:r>
                      <a:r>
                        <a:rPr lang="en-US" altLang="ko-KR" sz="1000" dirty="0"/>
                        <a:t>POWER OFF </a:t>
                      </a:r>
                      <a:r>
                        <a:rPr lang="ko-KR" altLang="en-US" sz="1000" dirty="0"/>
                        <a:t>이미지를 사용해 종료 기능을 수행하는 버튼임을 유저에게 알림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2117687667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⑤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게임의 종료 여부를 한번 더 물어보는 팝업 창 등장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12459227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072FBBE-04E5-4D3A-9401-B4D9277F9AD1}"/>
              </a:ext>
            </a:extLst>
          </p:cNvPr>
          <p:cNvSpPr/>
          <p:nvPr/>
        </p:nvSpPr>
        <p:spPr>
          <a:xfrm>
            <a:off x="2284669" y="4544581"/>
            <a:ext cx="3061129" cy="171981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7C1F01-998C-4F47-9488-BA01BC2521BD}"/>
              </a:ext>
            </a:extLst>
          </p:cNvPr>
          <p:cNvSpPr/>
          <p:nvPr/>
        </p:nvSpPr>
        <p:spPr>
          <a:xfrm>
            <a:off x="4828608" y="4566698"/>
            <a:ext cx="508219" cy="1334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로그인 </a:t>
            </a:r>
            <a:r>
              <a:rPr lang="en-US" altLang="ko-KR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ID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" name="갈매기형 수장 73">
            <a:extLst>
              <a:ext uri="{FF2B5EF4-FFF2-40B4-BE49-F238E27FC236}">
                <a16:creationId xmlns:a16="http://schemas.microsoft.com/office/drawing/2014/main" id="{28393615-6D4A-43CE-A2C2-C2778207D07D}"/>
              </a:ext>
            </a:extLst>
          </p:cNvPr>
          <p:cNvSpPr/>
          <p:nvPr/>
        </p:nvSpPr>
        <p:spPr>
          <a:xfrm rot="10800000">
            <a:off x="5112394" y="5292271"/>
            <a:ext cx="224433" cy="224433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2E90F9-5F28-4655-8477-800166D779EF}"/>
              </a:ext>
            </a:extLst>
          </p:cNvPr>
          <p:cNvSpPr/>
          <p:nvPr/>
        </p:nvSpPr>
        <p:spPr>
          <a:xfrm>
            <a:off x="2559816" y="4850199"/>
            <a:ext cx="1628614" cy="4276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로고 이미지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9CA819-68F6-4E4D-A8E7-EBBB86B7CC31}"/>
              </a:ext>
            </a:extLst>
          </p:cNvPr>
          <p:cNvSpPr/>
          <p:nvPr/>
        </p:nvSpPr>
        <p:spPr>
          <a:xfrm>
            <a:off x="4297518" y="5040549"/>
            <a:ext cx="821304" cy="2372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주의 사항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7018B0-846E-41F9-A8C2-0127C96E0E72}"/>
              </a:ext>
            </a:extLst>
          </p:cNvPr>
          <p:cNvSpPr/>
          <p:nvPr/>
        </p:nvSpPr>
        <p:spPr>
          <a:xfrm>
            <a:off x="4232529" y="4568081"/>
            <a:ext cx="508219" cy="1334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버전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852B3B-1C25-4B4C-A250-DE72BAA9D934}"/>
              </a:ext>
            </a:extLst>
          </p:cNvPr>
          <p:cNvSpPr/>
          <p:nvPr/>
        </p:nvSpPr>
        <p:spPr>
          <a:xfrm>
            <a:off x="3560268" y="6048983"/>
            <a:ext cx="508219" cy="1334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F221C87-9530-446B-A1B6-892503B5F3B0}"/>
              </a:ext>
            </a:extLst>
          </p:cNvPr>
          <p:cNvSpPr/>
          <p:nvPr/>
        </p:nvSpPr>
        <p:spPr>
          <a:xfrm>
            <a:off x="2289083" y="4548326"/>
            <a:ext cx="3061129" cy="1712638"/>
          </a:xfrm>
          <a:prstGeom prst="rect">
            <a:avLst/>
          </a:prstGeom>
          <a:solidFill>
            <a:schemeClr val="bg2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7" name="모서리가 둥근 직사각형 20">
            <a:extLst>
              <a:ext uri="{FF2B5EF4-FFF2-40B4-BE49-F238E27FC236}">
                <a16:creationId xmlns:a16="http://schemas.microsoft.com/office/drawing/2014/main" id="{3CE88E4D-4D80-4804-AE3B-EDBF17FB57AC}"/>
              </a:ext>
            </a:extLst>
          </p:cNvPr>
          <p:cNvSpPr/>
          <p:nvPr/>
        </p:nvSpPr>
        <p:spPr>
          <a:xfrm>
            <a:off x="2781626" y="4944617"/>
            <a:ext cx="2104400" cy="919742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BB83186-2F24-456E-8CE9-4F83FE08F692}"/>
              </a:ext>
            </a:extLst>
          </p:cNvPr>
          <p:cNvSpPr/>
          <p:nvPr/>
        </p:nvSpPr>
        <p:spPr>
          <a:xfrm>
            <a:off x="3553460" y="5389443"/>
            <a:ext cx="560962" cy="3049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460CDA0-0896-4720-A119-66D78A5F06B2}"/>
              </a:ext>
            </a:extLst>
          </p:cNvPr>
          <p:cNvSpPr/>
          <p:nvPr/>
        </p:nvSpPr>
        <p:spPr>
          <a:xfrm>
            <a:off x="3383027" y="5003401"/>
            <a:ext cx="901600" cy="23673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종료 하시겠습니까</a:t>
            </a:r>
            <a: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?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39" name="직선 화살표 연결선 45">
            <a:extLst>
              <a:ext uri="{FF2B5EF4-FFF2-40B4-BE49-F238E27FC236}">
                <a16:creationId xmlns:a16="http://schemas.microsoft.com/office/drawing/2014/main" id="{EABCB5E0-4186-480D-8E19-17FF0784DEC0}"/>
              </a:ext>
            </a:extLst>
          </p:cNvPr>
          <p:cNvCxnSpPr>
            <a:cxnSpLocks/>
            <a:stCxn id="32" idx="1"/>
            <a:endCxn id="16" idx="1"/>
          </p:cNvCxnSpPr>
          <p:nvPr/>
        </p:nvCxnSpPr>
        <p:spPr>
          <a:xfrm rot="10800000" flipH="1" flipV="1">
            <a:off x="2108969" y="3394543"/>
            <a:ext cx="180114" cy="2010101"/>
          </a:xfrm>
          <a:prstGeom prst="bentConnector3">
            <a:avLst>
              <a:gd name="adj1" fmla="val -12692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4732798-BEB6-46E9-9DD4-F14B743E7840}"/>
              </a:ext>
            </a:extLst>
          </p:cNvPr>
          <p:cNvGrpSpPr/>
          <p:nvPr/>
        </p:nvGrpSpPr>
        <p:grpSpPr>
          <a:xfrm>
            <a:off x="1392093" y="1870552"/>
            <a:ext cx="4995285" cy="2561034"/>
            <a:chOff x="1917419" y="1870552"/>
            <a:chExt cx="4469957" cy="229170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8751A48-66DE-4D58-B5BB-366E5CD5EFDF}"/>
                </a:ext>
              </a:extLst>
            </p:cNvPr>
            <p:cNvSpPr/>
            <p:nvPr/>
          </p:nvSpPr>
          <p:spPr>
            <a:xfrm>
              <a:off x="2302457" y="1870552"/>
              <a:ext cx="4079037" cy="229170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시작 화면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93D63BB-34F6-478A-97DA-95FB583A70D7}"/>
                </a:ext>
              </a:extLst>
            </p:cNvPr>
            <p:cNvSpPr/>
            <p:nvPr/>
          </p:nvSpPr>
          <p:spPr>
            <a:xfrm>
              <a:off x="5692323" y="1901868"/>
              <a:ext cx="677215" cy="1778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로그인 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ID</a:t>
              </a:r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2" name="갈매기형 수장 73">
              <a:extLst>
                <a:ext uri="{FF2B5EF4-FFF2-40B4-BE49-F238E27FC236}">
                  <a16:creationId xmlns:a16="http://schemas.microsoft.com/office/drawing/2014/main" id="{42BC3B99-CF98-4FE7-A64C-5FDF1866296D}"/>
                </a:ext>
              </a:extLst>
            </p:cNvPr>
            <p:cNvSpPr/>
            <p:nvPr/>
          </p:nvSpPr>
          <p:spPr>
            <a:xfrm rot="10800000">
              <a:off x="6070477" y="2866870"/>
              <a:ext cx="299063" cy="299063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907F2B6-7A49-4A6D-9AFA-9B66C54A1B57}"/>
                </a:ext>
              </a:extLst>
            </p:cNvPr>
            <p:cNvSpPr/>
            <p:nvPr/>
          </p:nvSpPr>
          <p:spPr>
            <a:xfrm>
              <a:off x="2669098" y="2277797"/>
              <a:ext cx="2170173" cy="5698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게임 로고 이미지</a:t>
              </a:r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E50677E-F279-4672-ADBC-B28F4396FCD0}"/>
                </a:ext>
              </a:extLst>
            </p:cNvPr>
            <p:cNvSpPr/>
            <p:nvPr/>
          </p:nvSpPr>
          <p:spPr>
            <a:xfrm>
              <a:off x="4984633" y="2531441"/>
              <a:ext cx="1094410" cy="3161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게임 주의 사항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8DF2B11-AAC7-4339-930E-B9E2AEECA6C5}"/>
                </a:ext>
              </a:extLst>
            </p:cNvPr>
            <p:cNvSpPr/>
            <p:nvPr/>
          </p:nvSpPr>
          <p:spPr>
            <a:xfrm>
              <a:off x="4898032" y="1901868"/>
              <a:ext cx="677215" cy="1778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게임 버전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AE99F3F-1CA3-42EE-A70E-E75D7E880B4D}"/>
                </a:ext>
              </a:extLst>
            </p:cNvPr>
            <p:cNvSpPr/>
            <p:nvPr/>
          </p:nvSpPr>
          <p:spPr>
            <a:xfrm>
              <a:off x="4002226" y="3875209"/>
              <a:ext cx="677215" cy="1778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설명 텍스트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45ECE2D-6D9C-4F05-9983-569B50FE7338}"/>
                </a:ext>
              </a:extLst>
            </p:cNvPr>
            <p:cNvSpPr/>
            <p:nvPr/>
          </p:nvSpPr>
          <p:spPr>
            <a:xfrm>
              <a:off x="2308339" y="1875542"/>
              <a:ext cx="4079037" cy="2282137"/>
            </a:xfrm>
            <a:prstGeom prst="rect">
              <a:avLst/>
            </a:prstGeom>
            <a:solidFill>
              <a:schemeClr val="bg2">
                <a:lumMod val="50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F2512D7-F996-48DE-9ED3-C358E9DB39FA}"/>
                </a:ext>
              </a:extLst>
            </p:cNvPr>
            <p:cNvGrpSpPr/>
            <p:nvPr/>
          </p:nvGrpSpPr>
          <p:grpSpPr>
            <a:xfrm>
              <a:off x="2314053" y="1874714"/>
              <a:ext cx="1011610" cy="2281943"/>
              <a:chOff x="21665328" y="491867"/>
              <a:chExt cx="1620264" cy="2614410"/>
            </a:xfrm>
          </p:grpSpPr>
          <p:sp>
            <p:nvSpPr>
              <p:cNvPr id="29" name="모서리가 둥근 직사각형 20">
                <a:extLst>
                  <a:ext uri="{FF2B5EF4-FFF2-40B4-BE49-F238E27FC236}">
                    <a16:creationId xmlns:a16="http://schemas.microsoft.com/office/drawing/2014/main" id="{7E32FCB1-B9A8-4E58-9A07-6E27356EAA54}"/>
                  </a:ext>
                </a:extLst>
              </p:cNvPr>
              <p:cNvSpPr/>
              <p:nvPr/>
            </p:nvSpPr>
            <p:spPr>
              <a:xfrm>
                <a:off x="21665328" y="491867"/>
                <a:ext cx="1620264" cy="2614410"/>
              </a:xfrm>
              <a:prstGeom prst="roundRect">
                <a:avLst>
                  <a:gd name="adj" fmla="val 10881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CA90FEAE-F61C-4232-B572-DAEC25AE1D22}"/>
                  </a:ext>
                </a:extLst>
              </p:cNvPr>
              <p:cNvSpPr/>
              <p:nvPr/>
            </p:nvSpPr>
            <p:spPr>
              <a:xfrm>
                <a:off x="22057495" y="1321207"/>
                <a:ext cx="790673" cy="3622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CF8763D2-114A-4E6F-9FDD-E43297A0D109}"/>
                  </a:ext>
                </a:extLst>
              </p:cNvPr>
              <p:cNvSpPr/>
              <p:nvPr/>
            </p:nvSpPr>
            <p:spPr>
              <a:xfrm>
                <a:off x="22057495" y="1868381"/>
                <a:ext cx="790673" cy="3622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2778FDF-161B-4329-9865-BDE21E19CD7E}"/>
                </a:ext>
              </a:extLst>
            </p:cNvPr>
            <p:cNvSpPr/>
            <p:nvPr/>
          </p:nvSpPr>
          <p:spPr>
            <a:xfrm>
              <a:off x="3760164" y="3852542"/>
              <a:ext cx="1201407" cy="2356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빈 곳을 터치하여 닫기</a:t>
              </a: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4790D40-A5FB-456A-B9C8-4D6553A4B1E2}"/>
                </a:ext>
              </a:extLst>
            </p:cNvPr>
            <p:cNvGrpSpPr/>
            <p:nvPr/>
          </p:nvGrpSpPr>
          <p:grpSpPr>
            <a:xfrm>
              <a:off x="2636381" y="2597476"/>
              <a:ext cx="338711" cy="800679"/>
              <a:chOff x="1007182" y="2987333"/>
              <a:chExt cx="338711" cy="800679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7A7082EF-D76D-4E70-9BB1-0FD3EE3E4A56}"/>
                  </a:ext>
                </a:extLst>
              </p:cNvPr>
              <p:cNvSpPr/>
              <p:nvPr/>
            </p:nvSpPr>
            <p:spPr>
              <a:xfrm>
                <a:off x="1010791" y="2990351"/>
                <a:ext cx="330467" cy="31427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7FAA224B-1EBF-4211-8237-07E594B9CFA5}"/>
                  </a:ext>
                </a:extLst>
              </p:cNvPr>
              <p:cNvSpPr/>
              <p:nvPr/>
            </p:nvSpPr>
            <p:spPr>
              <a:xfrm>
                <a:off x="1010791" y="3454082"/>
                <a:ext cx="330467" cy="31427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804BB88B-24D5-404C-AEA1-C645A3576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7182" y="2987333"/>
                <a:ext cx="338711" cy="338711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90E23A50-2315-456A-B548-B1871C6E11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7182" y="3449301"/>
                <a:ext cx="338711" cy="338711"/>
              </a:xfrm>
              <a:prstGeom prst="rect">
                <a:avLst/>
              </a:prstGeom>
            </p:spPr>
          </p:pic>
        </p:grpSp>
        <p:cxnSp>
          <p:nvCxnSpPr>
            <p:cNvPr id="40" name="직선 화살표 연결선 45">
              <a:extLst>
                <a:ext uri="{FF2B5EF4-FFF2-40B4-BE49-F238E27FC236}">
                  <a16:creationId xmlns:a16="http://schemas.microsoft.com/office/drawing/2014/main" id="{2C734B9B-053B-4E9D-AF40-33A02FB59030}"/>
                </a:ext>
              </a:extLst>
            </p:cNvPr>
            <p:cNvCxnSpPr>
              <a:cxnSpLocks/>
              <a:stCxn id="31" idx="1"/>
              <a:endCxn id="58" idx="3"/>
            </p:cNvCxnSpPr>
            <p:nvPr/>
          </p:nvCxnSpPr>
          <p:spPr>
            <a:xfrm flipH="1">
              <a:off x="1917419" y="2756682"/>
              <a:ext cx="641490" cy="0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2CD1B8B-5D82-4706-ACAC-13651B892F5A}"/>
                </a:ext>
              </a:extLst>
            </p:cNvPr>
            <p:cNvSpPr/>
            <p:nvPr/>
          </p:nvSpPr>
          <p:spPr>
            <a:xfrm>
              <a:off x="3723519" y="3784309"/>
              <a:ext cx="145254" cy="1290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2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E5B6C30-653C-416D-981F-73094DF21739}"/>
                </a:ext>
              </a:extLst>
            </p:cNvPr>
            <p:cNvSpPr/>
            <p:nvPr/>
          </p:nvSpPr>
          <p:spPr>
            <a:xfrm>
              <a:off x="2391576" y="2573312"/>
              <a:ext cx="145254" cy="1290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3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534B7DD-5953-402B-AC7C-1683B4F7675E}"/>
                </a:ext>
              </a:extLst>
            </p:cNvPr>
            <p:cNvSpPr/>
            <p:nvPr/>
          </p:nvSpPr>
          <p:spPr>
            <a:xfrm>
              <a:off x="2391576" y="3050391"/>
              <a:ext cx="145254" cy="1290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4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C3F5960-E15C-42D1-8B1B-76697490DDB7}"/>
                </a:ext>
              </a:extLst>
            </p:cNvPr>
            <p:cNvSpPr/>
            <p:nvPr/>
          </p:nvSpPr>
          <p:spPr>
            <a:xfrm>
              <a:off x="2353254" y="1917376"/>
              <a:ext cx="205649" cy="2025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1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6BADB8F-A9F7-4D1F-ADA2-3A07B3FFC2B1}"/>
              </a:ext>
            </a:extLst>
          </p:cNvPr>
          <p:cNvSpPr/>
          <p:nvPr/>
        </p:nvSpPr>
        <p:spPr>
          <a:xfrm>
            <a:off x="2709275" y="4813162"/>
            <a:ext cx="145254" cy="1290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5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3A41489-8BF6-4469-A1E4-14420788E41A}"/>
              </a:ext>
            </a:extLst>
          </p:cNvPr>
          <p:cNvSpPr/>
          <p:nvPr/>
        </p:nvSpPr>
        <p:spPr>
          <a:xfrm>
            <a:off x="3280983" y="5981751"/>
            <a:ext cx="1042354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터치하여 닫기</a:t>
            </a:r>
          </a:p>
        </p:txBody>
      </p:sp>
      <p:sp>
        <p:nvSpPr>
          <p:cNvPr id="58" name="모서리가 둥근 직사각형 20">
            <a:extLst>
              <a:ext uri="{FF2B5EF4-FFF2-40B4-BE49-F238E27FC236}">
                <a16:creationId xmlns:a16="http://schemas.microsoft.com/office/drawing/2014/main" id="{15DEE48B-F9EB-4AE8-8813-71FBBD624A73}"/>
              </a:ext>
            </a:extLst>
          </p:cNvPr>
          <p:cNvSpPr/>
          <p:nvPr/>
        </p:nvSpPr>
        <p:spPr>
          <a:xfrm>
            <a:off x="535219" y="2746612"/>
            <a:ext cx="856874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 팝업 창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3DCE819E-D29E-491C-8DAD-F2327A3DCFE7}"/>
              </a:ext>
            </a:extLst>
          </p:cNvPr>
          <p:cNvGrpSpPr/>
          <p:nvPr/>
        </p:nvGrpSpPr>
        <p:grpSpPr>
          <a:xfrm>
            <a:off x="3585753" y="5270306"/>
            <a:ext cx="509545" cy="509545"/>
            <a:chOff x="1486802" y="5421054"/>
            <a:chExt cx="509545" cy="509545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B85BF54-C79C-48EB-8F7E-056D5BE45870}"/>
                </a:ext>
              </a:extLst>
            </p:cNvPr>
            <p:cNvSpPr/>
            <p:nvPr/>
          </p:nvSpPr>
          <p:spPr>
            <a:xfrm>
              <a:off x="1522497" y="5563505"/>
              <a:ext cx="388853" cy="2596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E1B2C5D9-7C9F-4DC4-9717-81BF0F7B1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6802" y="5421054"/>
              <a:ext cx="509545" cy="509545"/>
            </a:xfrm>
            <a:prstGeom prst="rect">
              <a:avLst/>
            </a:prstGeom>
          </p:spPr>
        </p:pic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C8077EC-FC3F-4A87-A0D1-5B11A35F9E0F}"/>
              </a:ext>
            </a:extLst>
          </p:cNvPr>
          <p:cNvSpPr/>
          <p:nvPr/>
        </p:nvSpPr>
        <p:spPr>
          <a:xfrm>
            <a:off x="10700939" y="1395092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78" name="모서리가 둥근 직사각형 20">
            <a:extLst>
              <a:ext uri="{FF2B5EF4-FFF2-40B4-BE49-F238E27FC236}">
                <a16:creationId xmlns:a16="http://schemas.microsoft.com/office/drawing/2014/main" id="{0DB3231D-5325-4409-8CA1-DE7912CE6540}"/>
              </a:ext>
            </a:extLst>
          </p:cNvPr>
          <p:cNvSpPr/>
          <p:nvPr/>
        </p:nvSpPr>
        <p:spPr>
          <a:xfrm>
            <a:off x="8891261" y="1393839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B5855A0-7A98-4C2D-BD70-0455FEDB230F}"/>
              </a:ext>
            </a:extLst>
          </p:cNvPr>
          <p:cNvSpPr/>
          <p:nvPr/>
        </p:nvSpPr>
        <p:spPr>
          <a:xfrm>
            <a:off x="8050320" y="1398045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</p:spTree>
    <p:extLst>
      <p:ext uri="{BB962C8B-B14F-4D97-AF65-F5344CB8AC3E}">
        <p14:creationId xmlns:p14="http://schemas.microsoft.com/office/powerpoint/2010/main" val="2262426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D2F2A-5873-4CF3-8368-1E4CF68D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6F0E5E7A-C0D1-4039-9423-6B1C25825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9380147"/>
              </p:ext>
            </p:extLst>
          </p:nvPr>
        </p:nvGraphicFramePr>
        <p:xfrm>
          <a:off x="434753" y="1296400"/>
          <a:ext cx="11309716" cy="400342"/>
        </p:xfrm>
        <a:graphic>
          <a:graphicData uri="http://schemas.openxmlformats.org/drawingml/2006/table">
            <a:tbl>
              <a:tblPr/>
              <a:tblGrid>
                <a:gridCol w="617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38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272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2860">
                  <a:extLst>
                    <a:ext uri="{9D8B030D-6E8A-4147-A177-3AD203B41FA5}">
                      <a16:colId xmlns:a16="http://schemas.microsoft.com/office/drawing/2014/main" val="3162497858"/>
                    </a:ext>
                  </a:extLst>
                </a:gridCol>
                <a:gridCol w="3989322">
                  <a:extLst>
                    <a:ext uri="{9D8B030D-6E8A-4147-A177-3AD203B41FA5}">
                      <a16:colId xmlns:a16="http://schemas.microsoft.com/office/drawing/2014/main" val="946188615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시작 화면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버튼을 선택한 경우 기존의 팝업창이 사라지고 등장하는 팝업 창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8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도형설명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F469A196-56A3-416D-A471-499BAFE9241E}"/>
              </a:ext>
            </a:extLst>
          </p:cNvPr>
          <p:cNvSpPr/>
          <p:nvPr/>
        </p:nvSpPr>
        <p:spPr>
          <a:xfrm>
            <a:off x="7912078" y="1395092"/>
            <a:ext cx="530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CBD65D-CB58-4FAD-8479-B6EA1663F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356964"/>
              </p:ext>
            </p:extLst>
          </p:nvPr>
        </p:nvGraphicFramePr>
        <p:xfrm>
          <a:off x="6531860" y="1875542"/>
          <a:ext cx="5212609" cy="2552040"/>
        </p:xfrm>
        <a:graphic>
          <a:graphicData uri="http://schemas.openxmlformats.org/drawingml/2006/table">
            <a:tbl>
              <a:tblPr/>
              <a:tblGrid>
                <a:gridCol w="820345">
                  <a:extLst>
                    <a:ext uri="{9D8B030D-6E8A-4147-A177-3AD203B41FA5}">
                      <a16:colId xmlns:a16="http://schemas.microsoft.com/office/drawing/2014/main" val="3906608481"/>
                    </a:ext>
                  </a:extLst>
                </a:gridCol>
                <a:gridCol w="4392264">
                  <a:extLst>
                    <a:ext uri="{9D8B030D-6E8A-4147-A177-3AD203B41FA5}">
                      <a16:colId xmlns:a16="http://schemas.microsoft.com/office/drawing/2014/main" val="3974675167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12696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탭 기능을 활용해 게임에 기능을 분류해 따로 설정이 가능하도록 함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938229577"/>
                  </a:ext>
                </a:extLst>
              </a:tr>
              <a:tr h="34350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②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다이얼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 사용해 게임 볼륨을 사용자가 직접 원하는 데로 설정 가능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650483386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③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효과음 배경음을 동시에 효과를 적용하는 버튼을 우측에 배치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434218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>
                          <a:sym typeface="Malgun Gothic"/>
                        </a:rPr>
                        <a:t>④</a:t>
                      </a: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적용된 효과의 경우 비활성 버튼으로 </a:t>
                      </a:r>
                      <a:r>
                        <a:rPr lang="ko-KR" altLang="en-US" sz="1000" dirty="0" err="1"/>
                        <a:t>만듬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2117687667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⑤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좌측에 클라우드 백업 데이터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우측에 클라이언트 데이터를 동시에 비교할 수 있도록 동시에 출력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12459227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2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⑥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가운데 화살 버튼을 출력해 클라우드 백업할지 데이터를 불러올지 선택할 수 있음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34964292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A61ECAE8-A81C-4727-BCE1-D192C4D5B695}"/>
              </a:ext>
            </a:extLst>
          </p:cNvPr>
          <p:cNvSpPr/>
          <p:nvPr/>
        </p:nvSpPr>
        <p:spPr>
          <a:xfrm>
            <a:off x="1484024" y="1780292"/>
            <a:ext cx="4101240" cy="23041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6A0781-EE5E-4A1F-B352-7F6533345B39}"/>
              </a:ext>
            </a:extLst>
          </p:cNvPr>
          <p:cNvSpPr/>
          <p:nvPr/>
        </p:nvSpPr>
        <p:spPr>
          <a:xfrm>
            <a:off x="4892342" y="1811778"/>
            <a:ext cx="680901" cy="17878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로그인 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ID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" name="갈매기형 수장 73">
            <a:extLst>
              <a:ext uri="{FF2B5EF4-FFF2-40B4-BE49-F238E27FC236}">
                <a16:creationId xmlns:a16="http://schemas.microsoft.com/office/drawing/2014/main" id="{2610FEE6-207B-4ACF-8F1C-925B3A3BFB38}"/>
              </a:ext>
            </a:extLst>
          </p:cNvPr>
          <p:cNvSpPr/>
          <p:nvPr/>
        </p:nvSpPr>
        <p:spPr>
          <a:xfrm rot="10800000">
            <a:off x="5272553" y="2782032"/>
            <a:ext cx="300690" cy="30069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1884E23-0CA4-472F-8DBC-3803FF4707B2}"/>
              </a:ext>
            </a:extLst>
          </p:cNvPr>
          <p:cNvSpPr/>
          <p:nvPr/>
        </p:nvSpPr>
        <p:spPr>
          <a:xfrm>
            <a:off x="1852660" y="2189754"/>
            <a:ext cx="2181984" cy="5729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로고 이미지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ABC0DF-EDA0-4EC3-93CC-D3E42C109BF7}"/>
              </a:ext>
            </a:extLst>
          </p:cNvPr>
          <p:cNvSpPr/>
          <p:nvPr/>
        </p:nvSpPr>
        <p:spPr>
          <a:xfrm>
            <a:off x="4180801" y="2444780"/>
            <a:ext cx="1100366" cy="31790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주의 사항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695D94-9B38-4420-8B6D-05950A32C84A}"/>
              </a:ext>
            </a:extLst>
          </p:cNvPr>
          <p:cNvSpPr/>
          <p:nvPr/>
        </p:nvSpPr>
        <p:spPr>
          <a:xfrm>
            <a:off x="4093726" y="1811778"/>
            <a:ext cx="680901" cy="17878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버전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6645A40-7865-4208-9B9D-959194C58898}"/>
              </a:ext>
            </a:extLst>
          </p:cNvPr>
          <p:cNvSpPr/>
          <p:nvPr/>
        </p:nvSpPr>
        <p:spPr>
          <a:xfrm>
            <a:off x="3193046" y="3795860"/>
            <a:ext cx="680901" cy="17878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2CAEE06-DB5A-47ED-8014-5B6AE36C334D}"/>
              </a:ext>
            </a:extLst>
          </p:cNvPr>
          <p:cNvSpPr/>
          <p:nvPr/>
        </p:nvSpPr>
        <p:spPr>
          <a:xfrm>
            <a:off x="1489937" y="1785309"/>
            <a:ext cx="4101240" cy="2294559"/>
          </a:xfrm>
          <a:prstGeom prst="rect">
            <a:avLst/>
          </a:prstGeom>
          <a:solidFill>
            <a:schemeClr val="bg2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237B750-8048-4D80-B4D5-6A6EF99E2AFF}"/>
              </a:ext>
            </a:extLst>
          </p:cNvPr>
          <p:cNvSpPr/>
          <p:nvPr/>
        </p:nvSpPr>
        <p:spPr>
          <a:xfrm>
            <a:off x="2923607" y="3766119"/>
            <a:ext cx="1207945" cy="23691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터치하여 닫기</a:t>
            </a:r>
          </a:p>
        </p:txBody>
      </p:sp>
      <p:sp>
        <p:nvSpPr>
          <p:cNvPr id="19" name="모서리가 둥근 직사각형 20">
            <a:extLst>
              <a:ext uri="{FF2B5EF4-FFF2-40B4-BE49-F238E27FC236}">
                <a16:creationId xmlns:a16="http://schemas.microsoft.com/office/drawing/2014/main" id="{DA8EB5C9-B9F8-41FC-89D1-418FA16606B3}"/>
              </a:ext>
            </a:extLst>
          </p:cNvPr>
          <p:cNvSpPr/>
          <p:nvPr/>
        </p:nvSpPr>
        <p:spPr>
          <a:xfrm>
            <a:off x="1858572" y="2123282"/>
            <a:ext cx="3401958" cy="148684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0" name="모서리가 둥근 직사각형 20">
            <a:extLst>
              <a:ext uri="{FF2B5EF4-FFF2-40B4-BE49-F238E27FC236}">
                <a16:creationId xmlns:a16="http://schemas.microsoft.com/office/drawing/2014/main" id="{10632770-94BF-4E55-BBB2-D594461B34F1}"/>
              </a:ext>
            </a:extLst>
          </p:cNvPr>
          <p:cNvSpPr/>
          <p:nvPr/>
        </p:nvSpPr>
        <p:spPr>
          <a:xfrm>
            <a:off x="1937368" y="2504559"/>
            <a:ext cx="595821" cy="422262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B91011C-6A90-4355-85B5-3F824118A370}"/>
              </a:ext>
            </a:extLst>
          </p:cNvPr>
          <p:cNvSpPr/>
          <p:nvPr/>
        </p:nvSpPr>
        <p:spPr>
          <a:xfrm>
            <a:off x="2543100" y="2504559"/>
            <a:ext cx="595821" cy="422262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2" name="모서리가 둥근 직사각형 20">
            <a:extLst>
              <a:ext uri="{FF2B5EF4-FFF2-40B4-BE49-F238E27FC236}">
                <a16:creationId xmlns:a16="http://schemas.microsoft.com/office/drawing/2014/main" id="{F208D9D9-44DE-4331-8216-4E2A97A0AED4}"/>
              </a:ext>
            </a:extLst>
          </p:cNvPr>
          <p:cNvSpPr/>
          <p:nvPr/>
        </p:nvSpPr>
        <p:spPr>
          <a:xfrm>
            <a:off x="3149803" y="2504559"/>
            <a:ext cx="595821" cy="422262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" name="모서리가 둥근 직사각형 20">
            <a:extLst>
              <a:ext uri="{FF2B5EF4-FFF2-40B4-BE49-F238E27FC236}">
                <a16:creationId xmlns:a16="http://schemas.microsoft.com/office/drawing/2014/main" id="{6D898B44-570E-4C46-B632-54CC470DC9BE}"/>
              </a:ext>
            </a:extLst>
          </p:cNvPr>
          <p:cNvSpPr/>
          <p:nvPr/>
        </p:nvSpPr>
        <p:spPr>
          <a:xfrm>
            <a:off x="3756504" y="2504559"/>
            <a:ext cx="595821" cy="422262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4" name="모서리가 둥근 직사각형 20">
            <a:extLst>
              <a:ext uri="{FF2B5EF4-FFF2-40B4-BE49-F238E27FC236}">
                <a16:creationId xmlns:a16="http://schemas.microsoft.com/office/drawing/2014/main" id="{CC2EACBD-395A-49B3-A661-77193416D309}"/>
              </a:ext>
            </a:extLst>
          </p:cNvPr>
          <p:cNvSpPr/>
          <p:nvPr/>
        </p:nvSpPr>
        <p:spPr>
          <a:xfrm>
            <a:off x="4367203" y="2504559"/>
            <a:ext cx="595821" cy="422262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5" name="모서리가 둥근 직사각형 20">
            <a:extLst>
              <a:ext uri="{FF2B5EF4-FFF2-40B4-BE49-F238E27FC236}">
                <a16:creationId xmlns:a16="http://schemas.microsoft.com/office/drawing/2014/main" id="{93F7391D-6876-4799-8BD4-404F5EAFA9DF}"/>
              </a:ext>
            </a:extLst>
          </p:cNvPr>
          <p:cNvSpPr/>
          <p:nvPr/>
        </p:nvSpPr>
        <p:spPr>
          <a:xfrm>
            <a:off x="1858572" y="2736457"/>
            <a:ext cx="3401958" cy="882228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893CE3D-164E-4B36-981F-E6DEF3E40A37}"/>
              </a:ext>
            </a:extLst>
          </p:cNvPr>
          <p:cNvSpPr/>
          <p:nvPr/>
        </p:nvSpPr>
        <p:spPr>
          <a:xfrm>
            <a:off x="1981069" y="2868228"/>
            <a:ext cx="421710" cy="26531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효과음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B4E5757-B5F3-4970-AE79-076165B5CA60}"/>
              </a:ext>
            </a:extLst>
          </p:cNvPr>
          <p:cNvSpPr/>
          <p:nvPr/>
        </p:nvSpPr>
        <p:spPr>
          <a:xfrm>
            <a:off x="2454394" y="3304936"/>
            <a:ext cx="1100366" cy="129586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다이얼 </a:t>
            </a:r>
            <a: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UI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38CF29A-79EA-4CBF-8494-5BAD181D3688}"/>
              </a:ext>
            </a:extLst>
          </p:cNvPr>
          <p:cNvSpPr/>
          <p:nvPr/>
        </p:nvSpPr>
        <p:spPr>
          <a:xfrm>
            <a:off x="1981069" y="3232495"/>
            <a:ext cx="421710" cy="26531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배경음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5305820-3FAE-4118-90BE-AA4C72182985}"/>
              </a:ext>
            </a:extLst>
          </p:cNvPr>
          <p:cNvSpPr/>
          <p:nvPr/>
        </p:nvSpPr>
        <p:spPr>
          <a:xfrm>
            <a:off x="3219101" y="2185551"/>
            <a:ext cx="680901" cy="17878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147222D-0833-42D6-8060-0F7D94D07F1A}"/>
              </a:ext>
            </a:extLst>
          </p:cNvPr>
          <p:cNvSpPr/>
          <p:nvPr/>
        </p:nvSpPr>
        <p:spPr>
          <a:xfrm>
            <a:off x="1946579" y="2703443"/>
            <a:ext cx="570365" cy="90757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1023794-994A-4C17-9909-C2B16FB6AB9D}"/>
              </a:ext>
            </a:extLst>
          </p:cNvPr>
          <p:cNvSpPr/>
          <p:nvPr/>
        </p:nvSpPr>
        <p:spPr>
          <a:xfrm>
            <a:off x="3706446" y="3153666"/>
            <a:ext cx="657973" cy="289358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78FF4FE-8573-42B2-A08B-F03DB152E29B}"/>
              </a:ext>
            </a:extLst>
          </p:cNvPr>
          <p:cNvSpPr/>
          <p:nvPr/>
        </p:nvSpPr>
        <p:spPr>
          <a:xfrm>
            <a:off x="4010501" y="2868229"/>
            <a:ext cx="816874" cy="20367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전체 소리 조절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5040C69-4A18-4D5D-B2F9-0F9328444C8A}"/>
              </a:ext>
            </a:extLst>
          </p:cNvPr>
          <p:cNvSpPr/>
          <p:nvPr/>
        </p:nvSpPr>
        <p:spPr>
          <a:xfrm>
            <a:off x="4494098" y="3153666"/>
            <a:ext cx="657973" cy="28935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9E53A1F-64D0-4425-9BC0-B8C0C6D6F8F7}"/>
              </a:ext>
            </a:extLst>
          </p:cNvPr>
          <p:cNvGrpSpPr/>
          <p:nvPr/>
        </p:nvGrpSpPr>
        <p:grpSpPr>
          <a:xfrm>
            <a:off x="3883834" y="3149144"/>
            <a:ext cx="1090849" cy="326317"/>
            <a:chOff x="1221678" y="3284965"/>
            <a:chExt cx="1090849" cy="326317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CBD2AE16-29CD-44CD-8AAE-13D46DE53298}"/>
                </a:ext>
              </a:extLst>
            </p:cNvPr>
            <p:cNvSpPr/>
            <p:nvPr/>
          </p:nvSpPr>
          <p:spPr>
            <a:xfrm>
              <a:off x="1221678" y="3309812"/>
              <a:ext cx="326317" cy="2776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D7F738E8-AFC1-4521-B038-83B37E640B56}"/>
                </a:ext>
              </a:extLst>
            </p:cNvPr>
            <p:cNvSpPr/>
            <p:nvPr/>
          </p:nvSpPr>
          <p:spPr>
            <a:xfrm>
              <a:off x="1986210" y="3303462"/>
              <a:ext cx="326317" cy="2776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2E177ECD-154D-4271-8985-A4A5F29B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8480" y="3304688"/>
              <a:ext cx="277697" cy="277696"/>
            </a:xfrm>
            <a:prstGeom prst="rect">
              <a:avLst/>
            </a:prstGeom>
          </p:spPr>
        </p:pic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9FBA7597-0946-49FC-98F4-CD3E89A91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591" y="3284965"/>
              <a:ext cx="326317" cy="326317"/>
            </a:xfrm>
            <a:prstGeom prst="rect">
              <a:avLst/>
            </a:prstGeom>
          </p:spPr>
        </p:pic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74E2900-CC80-479D-BD18-9DE790B0E4B9}"/>
              </a:ext>
            </a:extLst>
          </p:cNvPr>
          <p:cNvSpPr/>
          <p:nvPr/>
        </p:nvSpPr>
        <p:spPr>
          <a:xfrm>
            <a:off x="1484024" y="4125694"/>
            <a:ext cx="4101240" cy="23041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3B721D1-830B-4432-B077-EF2D806C60E9}"/>
              </a:ext>
            </a:extLst>
          </p:cNvPr>
          <p:cNvSpPr/>
          <p:nvPr/>
        </p:nvSpPr>
        <p:spPr>
          <a:xfrm>
            <a:off x="4892342" y="4157180"/>
            <a:ext cx="680901" cy="17878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로그인 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ID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8" name="갈매기형 수장 73">
            <a:extLst>
              <a:ext uri="{FF2B5EF4-FFF2-40B4-BE49-F238E27FC236}">
                <a16:creationId xmlns:a16="http://schemas.microsoft.com/office/drawing/2014/main" id="{4F00FB35-31D6-4875-8AD3-87DBDDC1ABAB}"/>
              </a:ext>
            </a:extLst>
          </p:cNvPr>
          <p:cNvSpPr/>
          <p:nvPr/>
        </p:nvSpPr>
        <p:spPr>
          <a:xfrm rot="10800000">
            <a:off x="5272553" y="5127434"/>
            <a:ext cx="300690" cy="30069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F029E03-9691-48F8-ACAE-EE0D67E36F4F}"/>
              </a:ext>
            </a:extLst>
          </p:cNvPr>
          <p:cNvSpPr/>
          <p:nvPr/>
        </p:nvSpPr>
        <p:spPr>
          <a:xfrm>
            <a:off x="1852660" y="4535156"/>
            <a:ext cx="2181984" cy="5729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로고 이미지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5048EAB-D8B9-4276-8FBD-E71A14ED91FB}"/>
              </a:ext>
            </a:extLst>
          </p:cNvPr>
          <p:cNvSpPr/>
          <p:nvPr/>
        </p:nvSpPr>
        <p:spPr>
          <a:xfrm>
            <a:off x="4180801" y="4790182"/>
            <a:ext cx="1100366" cy="31790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주의 사항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CF4316A-0FF3-4DD7-84BD-D6224370592C}"/>
              </a:ext>
            </a:extLst>
          </p:cNvPr>
          <p:cNvSpPr/>
          <p:nvPr/>
        </p:nvSpPr>
        <p:spPr>
          <a:xfrm>
            <a:off x="4093726" y="4157180"/>
            <a:ext cx="680901" cy="17878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버전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C6F17A3-E30C-42AD-BB81-F4140F839514}"/>
              </a:ext>
            </a:extLst>
          </p:cNvPr>
          <p:cNvSpPr/>
          <p:nvPr/>
        </p:nvSpPr>
        <p:spPr>
          <a:xfrm>
            <a:off x="3193046" y="6141262"/>
            <a:ext cx="680901" cy="17878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172E219-03BA-4192-92AB-A84DDCBB37CB}"/>
              </a:ext>
            </a:extLst>
          </p:cNvPr>
          <p:cNvSpPr/>
          <p:nvPr/>
        </p:nvSpPr>
        <p:spPr>
          <a:xfrm>
            <a:off x="1489937" y="4130711"/>
            <a:ext cx="4101240" cy="2294559"/>
          </a:xfrm>
          <a:prstGeom prst="rect">
            <a:avLst/>
          </a:prstGeom>
          <a:solidFill>
            <a:schemeClr val="bg2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E7C69A-809E-4150-BFB5-60C3AE932A8F}"/>
              </a:ext>
            </a:extLst>
          </p:cNvPr>
          <p:cNvSpPr/>
          <p:nvPr/>
        </p:nvSpPr>
        <p:spPr>
          <a:xfrm>
            <a:off x="2923607" y="6111521"/>
            <a:ext cx="1207945" cy="23691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터치하여 닫기</a:t>
            </a:r>
          </a:p>
        </p:txBody>
      </p:sp>
      <p:sp>
        <p:nvSpPr>
          <p:cNvPr id="45" name="모서리가 둥근 직사각형 20">
            <a:extLst>
              <a:ext uri="{FF2B5EF4-FFF2-40B4-BE49-F238E27FC236}">
                <a16:creationId xmlns:a16="http://schemas.microsoft.com/office/drawing/2014/main" id="{032CDF44-9096-4F7A-A783-1EE77263AC79}"/>
              </a:ext>
            </a:extLst>
          </p:cNvPr>
          <p:cNvSpPr/>
          <p:nvPr/>
        </p:nvSpPr>
        <p:spPr>
          <a:xfrm>
            <a:off x="1858572" y="4468684"/>
            <a:ext cx="3401958" cy="148684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6" name="모서리가 둥근 직사각형 20">
            <a:extLst>
              <a:ext uri="{FF2B5EF4-FFF2-40B4-BE49-F238E27FC236}">
                <a16:creationId xmlns:a16="http://schemas.microsoft.com/office/drawing/2014/main" id="{8E21D9DD-BA8B-4984-B5AB-8CCD2CF27319}"/>
              </a:ext>
            </a:extLst>
          </p:cNvPr>
          <p:cNvSpPr/>
          <p:nvPr/>
        </p:nvSpPr>
        <p:spPr>
          <a:xfrm>
            <a:off x="1937368" y="4849961"/>
            <a:ext cx="595821" cy="422262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7" name="모서리가 둥근 직사각형 20">
            <a:extLst>
              <a:ext uri="{FF2B5EF4-FFF2-40B4-BE49-F238E27FC236}">
                <a16:creationId xmlns:a16="http://schemas.microsoft.com/office/drawing/2014/main" id="{97BB3932-DB63-43F5-9583-8019484093A3}"/>
              </a:ext>
            </a:extLst>
          </p:cNvPr>
          <p:cNvSpPr/>
          <p:nvPr/>
        </p:nvSpPr>
        <p:spPr>
          <a:xfrm>
            <a:off x="2543100" y="4849961"/>
            <a:ext cx="595821" cy="422262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8" name="모서리가 둥근 직사각형 20">
            <a:extLst>
              <a:ext uri="{FF2B5EF4-FFF2-40B4-BE49-F238E27FC236}">
                <a16:creationId xmlns:a16="http://schemas.microsoft.com/office/drawing/2014/main" id="{CAA61A30-2273-40DC-ADBC-94BDE7E76CA6}"/>
              </a:ext>
            </a:extLst>
          </p:cNvPr>
          <p:cNvSpPr/>
          <p:nvPr/>
        </p:nvSpPr>
        <p:spPr>
          <a:xfrm>
            <a:off x="3149803" y="4849961"/>
            <a:ext cx="595821" cy="422262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9" name="모서리가 둥근 직사각형 20">
            <a:extLst>
              <a:ext uri="{FF2B5EF4-FFF2-40B4-BE49-F238E27FC236}">
                <a16:creationId xmlns:a16="http://schemas.microsoft.com/office/drawing/2014/main" id="{D1980755-3F14-41CE-9A02-B74E4B5239B1}"/>
              </a:ext>
            </a:extLst>
          </p:cNvPr>
          <p:cNvSpPr/>
          <p:nvPr/>
        </p:nvSpPr>
        <p:spPr>
          <a:xfrm>
            <a:off x="3756504" y="4849961"/>
            <a:ext cx="595821" cy="422262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0" name="모서리가 둥근 직사각형 20">
            <a:extLst>
              <a:ext uri="{FF2B5EF4-FFF2-40B4-BE49-F238E27FC236}">
                <a16:creationId xmlns:a16="http://schemas.microsoft.com/office/drawing/2014/main" id="{3E46FFEF-80A1-4938-8F63-3E39FF9D0133}"/>
              </a:ext>
            </a:extLst>
          </p:cNvPr>
          <p:cNvSpPr/>
          <p:nvPr/>
        </p:nvSpPr>
        <p:spPr>
          <a:xfrm>
            <a:off x="4367203" y="4849961"/>
            <a:ext cx="595821" cy="422262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1" name="모서리가 둥근 직사각형 20">
            <a:extLst>
              <a:ext uri="{FF2B5EF4-FFF2-40B4-BE49-F238E27FC236}">
                <a16:creationId xmlns:a16="http://schemas.microsoft.com/office/drawing/2014/main" id="{E1D427F1-2497-4CD2-8BF5-61A27979B251}"/>
              </a:ext>
            </a:extLst>
          </p:cNvPr>
          <p:cNvSpPr/>
          <p:nvPr/>
        </p:nvSpPr>
        <p:spPr>
          <a:xfrm>
            <a:off x="1858572" y="5081859"/>
            <a:ext cx="3401958" cy="882228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25165ED-B782-4842-9DC2-631C2C72F78F}"/>
              </a:ext>
            </a:extLst>
          </p:cNvPr>
          <p:cNvSpPr/>
          <p:nvPr/>
        </p:nvSpPr>
        <p:spPr>
          <a:xfrm>
            <a:off x="3976343" y="5170429"/>
            <a:ext cx="1097201" cy="690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클라이언트 데이터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401644A-398C-4418-A5DC-6703BF251698}"/>
              </a:ext>
            </a:extLst>
          </p:cNvPr>
          <p:cNvSpPr/>
          <p:nvPr/>
        </p:nvSpPr>
        <p:spPr>
          <a:xfrm>
            <a:off x="3219101" y="4530953"/>
            <a:ext cx="680901" cy="17878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5648E72-67EC-42D9-86F9-FAFA0DBD09F6}"/>
              </a:ext>
            </a:extLst>
          </p:cNvPr>
          <p:cNvSpPr/>
          <p:nvPr/>
        </p:nvSpPr>
        <p:spPr>
          <a:xfrm>
            <a:off x="2559765" y="5048845"/>
            <a:ext cx="570365" cy="90757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F5191FA-AD03-4107-9548-9538E20774B3}"/>
              </a:ext>
            </a:extLst>
          </p:cNvPr>
          <p:cNvSpPr/>
          <p:nvPr/>
        </p:nvSpPr>
        <p:spPr>
          <a:xfrm>
            <a:off x="2054413" y="5170429"/>
            <a:ext cx="1097201" cy="690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클라우드 데이터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540ED5F-5BD2-413A-83F1-FEC348AAD621}"/>
              </a:ext>
            </a:extLst>
          </p:cNvPr>
          <p:cNvSpPr/>
          <p:nvPr/>
        </p:nvSpPr>
        <p:spPr>
          <a:xfrm>
            <a:off x="2054413" y="5166570"/>
            <a:ext cx="250657" cy="22577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ECCB3B5-BC7E-4CEE-B944-AA8FD8FDE2E1}"/>
              </a:ext>
            </a:extLst>
          </p:cNvPr>
          <p:cNvSpPr/>
          <p:nvPr/>
        </p:nvSpPr>
        <p:spPr>
          <a:xfrm>
            <a:off x="3976326" y="5166571"/>
            <a:ext cx="234470" cy="21119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413B8AFB-0899-48FE-94DE-C22E92E5EA89}"/>
              </a:ext>
            </a:extLst>
          </p:cNvPr>
          <p:cNvSpPr/>
          <p:nvPr/>
        </p:nvSpPr>
        <p:spPr>
          <a:xfrm>
            <a:off x="3382316" y="5261685"/>
            <a:ext cx="418570" cy="245847"/>
          </a:xfrm>
          <a:prstGeom prst="rightArrow">
            <a:avLst>
              <a:gd name="adj1" fmla="val 57104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FDC33FD0-ECCB-48A5-B0D7-5CB7DBDA8FFA}"/>
              </a:ext>
            </a:extLst>
          </p:cNvPr>
          <p:cNvSpPr/>
          <p:nvPr/>
        </p:nvSpPr>
        <p:spPr>
          <a:xfrm flipH="1">
            <a:off x="3314239" y="5530577"/>
            <a:ext cx="392206" cy="245847"/>
          </a:xfrm>
          <a:prstGeom prst="rightArrow">
            <a:avLst>
              <a:gd name="adj1" fmla="val 57104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D5DA1198-D1CB-486D-A634-0896CE711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680" y="5175319"/>
            <a:ext cx="193714" cy="193714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2AE21596-667A-4DFD-9A04-DAA3A5228F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22" y="5178860"/>
            <a:ext cx="203186" cy="203186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5799587A-4EBD-472D-9319-E795AE436B66}"/>
              </a:ext>
            </a:extLst>
          </p:cNvPr>
          <p:cNvGrpSpPr/>
          <p:nvPr/>
        </p:nvGrpSpPr>
        <p:grpSpPr>
          <a:xfrm>
            <a:off x="3469939" y="5304195"/>
            <a:ext cx="169641" cy="420436"/>
            <a:chOff x="1206858" y="5440016"/>
            <a:chExt cx="169641" cy="420436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A9600F57-3F29-4A4C-B1C5-2CDDA4EBF8E2}"/>
                </a:ext>
              </a:extLst>
            </p:cNvPr>
            <p:cNvSpPr/>
            <p:nvPr/>
          </p:nvSpPr>
          <p:spPr>
            <a:xfrm>
              <a:off x="1206858" y="5440016"/>
              <a:ext cx="169641" cy="1489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0E08391-63F4-411F-8FD5-DFE6E2E07EEB}"/>
                </a:ext>
              </a:extLst>
            </p:cNvPr>
            <p:cNvSpPr/>
            <p:nvPr/>
          </p:nvSpPr>
          <p:spPr>
            <a:xfrm>
              <a:off x="1206858" y="5711520"/>
              <a:ext cx="169641" cy="1489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F1536610-0996-4E10-B1C4-08410BFC2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104" y="5453089"/>
              <a:ext cx="140109" cy="140109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D60BAD96-0BC0-48C6-BFEF-48E36B6BC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7507" y="5711520"/>
              <a:ext cx="148932" cy="148932"/>
            </a:xfrm>
            <a:prstGeom prst="rect">
              <a:avLst/>
            </a:prstGeom>
          </p:spPr>
        </p:pic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DAB5F8-F4E8-47E4-8320-4C23255EE6B7}"/>
              </a:ext>
            </a:extLst>
          </p:cNvPr>
          <p:cNvSpPr/>
          <p:nvPr/>
        </p:nvSpPr>
        <p:spPr>
          <a:xfrm>
            <a:off x="2454394" y="2936094"/>
            <a:ext cx="1100366" cy="129586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다이얼 </a:t>
            </a:r>
            <a: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UI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C44038C-4606-4F38-92BB-714A204C93C4}"/>
              </a:ext>
            </a:extLst>
          </p:cNvPr>
          <p:cNvGrpSpPr/>
          <p:nvPr/>
        </p:nvGrpSpPr>
        <p:grpSpPr>
          <a:xfrm>
            <a:off x="1957783" y="2480732"/>
            <a:ext cx="2979859" cy="313974"/>
            <a:chOff x="7416779" y="6191452"/>
            <a:chExt cx="2979859" cy="313974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5B94A339-B999-4B44-A7B4-DAC9CAB1F275}"/>
                </a:ext>
              </a:extLst>
            </p:cNvPr>
            <p:cNvSpPr/>
            <p:nvPr/>
          </p:nvSpPr>
          <p:spPr>
            <a:xfrm>
              <a:off x="7416779" y="6233826"/>
              <a:ext cx="542265" cy="1914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E9EE2084-C42F-4AA6-BEE2-A1D0868D6E72}"/>
                </a:ext>
              </a:extLst>
            </p:cNvPr>
            <p:cNvSpPr/>
            <p:nvPr/>
          </p:nvSpPr>
          <p:spPr>
            <a:xfrm>
              <a:off x="8028122" y="6233826"/>
              <a:ext cx="542265" cy="1914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EC45C1D0-CE16-4199-816A-9F879302E216}"/>
                </a:ext>
              </a:extLst>
            </p:cNvPr>
            <p:cNvSpPr/>
            <p:nvPr/>
          </p:nvSpPr>
          <p:spPr>
            <a:xfrm>
              <a:off x="8635945" y="6233826"/>
              <a:ext cx="542265" cy="1914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CBC07D66-0F3B-43C5-8534-FB9B8FF38D64}"/>
                </a:ext>
              </a:extLst>
            </p:cNvPr>
            <p:cNvSpPr/>
            <p:nvPr/>
          </p:nvSpPr>
          <p:spPr>
            <a:xfrm>
              <a:off x="9245159" y="6233826"/>
              <a:ext cx="542265" cy="1914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7F2AE899-3F4F-4410-B288-536E9353E448}"/>
                </a:ext>
              </a:extLst>
            </p:cNvPr>
            <p:cNvSpPr/>
            <p:nvPr/>
          </p:nvSpPr>
          <p:spPr>
            <a:xfrm>
              <a:off x="9854373" y="6233826"/>
              <a:ext cx="542265" cy="1914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019FE6CC-0A3D-4435-9D59-F78913006A57}"/>
                </a:ext>
              </a:extLst>
            </p:cNvPr>
            <p:cNvGrpSpPr/>
            <p:nvPr/>
          </p:nvGrpSpPr>
          <p:grpSpPr>
            <a:xfrm>
              <a:off x="7582764" y="6191452"/>
              <a:ext cx="2646547" cy="313974"/>
              <a:chOff x="358397" y="2614336"/>
              <a:chExt cx="2646547" cy="313974"/>
            </a:xfrm>
          </p:grpSpPr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E81ADD88-2F08-4DCF-A398-FC2994E261A2}"/>
                  </a:ext>
                </a:extLst>
              </p:cNvPr>
              <p:cNvSpPr/>
              <p:nvPr/>
            </p:nvSpPr>
            <p:spPr>
              <a:xfrm>
                <a:off x="359197" y="2663199"/>
                <a:ext cx="213633" cy="184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2DFA2394-BEAC-484C-979F-5EFD182333E6}"/>
                  </a:ext>
                </a:extLst>
              </p:cNvPr>
              <p:cNvSpPr/>
              <p:nvPr/>
            </p:nvSpPr>
            <p:spPr>
              <a:xfrm>
                <a:off x="960023" y="2663199"/>
                <a:ext cx="213633" cy="184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590031D1-1EFE-46F9-B6C3-180E5271E109}"/>
                  </a:ext>
                </a:extLst>
              </p:cNvPr>
              <p:cNvSpPr/>
              <p:nvPr/>
            </p:nvSpPr>
            <p:spPr>
              <a:xfrm>
                <a:off x="1562179" y="2663199"/>
                <a:ext cx="213633" cy="184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75384693-AF55-4FFF-B747-3DB97ED259EE}"/>
                  </a:ext>
                </a:extLst>
              </p:cNvPr>
              <p:cNvSpPr/>
              <p:nvPr/>
            </p:nvSpPr>
            <p:spPr>
              <a:xfrm>
                <a:off x="2185195" y="2663199"/>
                <a:ext cx="213633" cy="184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D8938097-2D08-4CAE-B92C-ECE28CA3C640}"/>
                  </a:ext>
                </a:extLst>
              </p:cNvPr>
              <p:cNvSpPr/>
              <p:nvPr/>
            </p:nvSpPr>
            <p:spPr>
              <a:xfrm>
                <a:off x="2789393" y="2663199"/>
                <a:ext cx="213633" cy="184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pic>
            <p:nvPicPr>
              <p:cNvPr id="116" name="그림 115">
                <a:extLst>
                  <a:ext uri="{FF2B5EF4-FFF2-40B4-BE49-F238E27FC236}">
                    <a16:creationId xmlns:a16="http://schemas.microsoft.com/office/drawing/2014/main" id="{B8A3391A-D6F7-4F6B-8793-13F2B3244A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397" y="2658522"/>
                <a:ext cx="219023" cy="213756"/>
              </a:xfrm>
              <a:prstGeom prst="rect">
                <a:avLst/>
              </a:prstGeom>
            </p:spPr>
          </p:pic>
          <p:pic>
            <p:nvPicPr>
              <p:cNvPr id="117" name="그림 116">
                <a:extLst>
                  <a:ext uri="{FF2B5EF4-FFF2-40B4-BE49-F238E27FC236}">
                    <a16:creationId xmlns:a16="http://schemas.microsoft.com/office/drawing/2014/main" id="{9A0A4AEE-609D-40A3-8B49-ECC6E0E2F7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7901" y="2614336"/>
                <a:ext cx="313974" cy="313974"/>
              </a:xfrm>
              <a:prstGeom prst="rect">
                <a:avLst/>
              </a:prstGeom>
            </p:spPr>
          </p:pic>
          <p:pic>
            <p:nvPicPr>
              <p:cNvPr id="118" name="그림 117">
                <a:extLst>
                  <a:ext uri="{FF2B5EF4-FFF2-40B4-BE49-F238E27FC236}">
                    <a16:creationId xmlns:a16="http://schemas.microsoft.com/office/drawing/2014/main" id="{01813438-C442-495B-A83E-774722307C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4244" y="2674954"/>
                <a:ext cx="172407" cy="172405"/>
              </a:xfrm>
              <a:prstGeom prst="rect">
                <a:avLst/>
              </a:prstGeom>
            </p:spPr>
          </p:pic>
          <p:pic>
            <p:nvPicPr>
              <p:cNvPr id="119" name="그림 118">
                <a:extLst>
                  <a:ext uri="{FF2B5EF4-FFF2-40B4-BE49-F238E27FC236}">
                    <a16:creationId xmlns:a16="http://schemas.microsoft.com/office/drawing/2014/main" id="{90C5E812-ABF2-4BC7-B911-6B4D9881B9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98874" y="2683975"/>
                <a:ext cx="186277" cy="157807"/>
              </a:xfrm>
              <a:prstGeom prst="rect">
                <a:avLst/>
              </a:prstGeom>
            </p:spPr>
          </p:pic>
          <p:pic>
            <p:nvPicPr>
              <p:cNvPr id="120" name="그림 119">
                <a:extLst>
                  <a:ext uri="{FF2B5EF4-FFF2-40B4-BE49-F238E27FC236}">
                    <a16:creationId xmlns:a16="http://schemas.microsoft.com/office/drawing/2014/main" id="{A91A4504-4E63-4734-B872-505E3208E9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88065" y="2649232"/>
                <a:ext cx="216879" cy="216879"/>
              </a:xfrm>
              <a:prstGeom prst="rect">
                <a:avLst/>
              </a:prstGeom>
            </p:spPr>
          </p:pic>
        </p:grp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A12F6A30-44D7-4A24-AF75-E2A521122D9C}"/>
              </a:ext>
            </a:extLst>
          </p:cNvPr>
          <p:cNvGrpSpPr/>
          <p:nvPr/>
        </p:nvGrpSpPr>
        <p:grpSpPr>
          <a:xfrm>
            <a:off x="1957783" y="4827383"/>
            <a:ext cx="2979859" cy="313974"/>
            <a:chOff x="7416779" y="6191452"/>
            <a:chExt cx="2979859" cy="313974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3373F77E-FCE8-4E36-B38F-5A8E719C35F5}"/>
                </a:ext>
              </a:extLst>
            </p:cNvPr>
            <p:cNvSpPr/>
            <p:nvPr/>
          </p:nvSpPr>
          <p:spPr>
            <a:xfrm>
              <a:off x="7416779" y="6233826"/>
              <a:ext cx="542265" cy="1914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D830BB77-3EDE-4870-A2B1-9692E6EDC54A}"/>
                </a:ext>
              </a:extLst>
            </p:cNvPr>
            <p:cNvSpPr/>
            <p:nvPr/>
          </p:nvSpPr>
          <p:spPr>
            <a:xfrm>
              <a:off x="8028122" y="6233826"/>
              <a:ext cx="542265" cy="1914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9122BD33-B2B8-4314-B8FF-7A201156772C}"/>
                </a:ext>
              </a:extLst>
            </p:cNvPr>
            <p:cNvSpPr/>
            <p:nvPr/>
          </p:nvSpPr>
          <p:spPr>
            <a:xfrm>
              <a:off x="8635945" y="6233826"/>
              <a:ext cx="542265" cy="1914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60DB64C0-24E3-4834-9A73-5C1BB55DFCAF}"/>
                </a:ext>
              </a:extLst>
            </p:cNvPr>
            <p:cNvSpPr/>
            <p:nvPr/>
          </p:nvSpPr>
          <p:spPr>
            <a:xfrm>
              <a:off x="9245159" y="6233826"/>
              <a:ext cx="542265" cy="1914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E8CFBFD5-0F93-4CF5-88A3-2B795EE34D76}"/>
                </a:ext>
              </a:extLst>
            </p:cNvPr>
            <p:cNvSpPr/>
            <p:nvPr/>
          </p:nvSpPr>
          <p:spPr>
            <a:xfrm>
              <a:off x="9854373" y="6233826"/>
              <a:ext cx="542265" cy="1914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7E5AD26F-FAEC-4C5F-95A5-B9D5411F15CC}"/>
                </a:ext>
              </a:extLst>
            </p:cNvPr>
            <p:cNvGrpSpPr/>
            <p:nvPr/>
          </p:nvGrpSpPr>
          <p:grpSpPr>
            <a:xfrm>
              <a:off x="7582764" y="6191452"/>
              <a:ext cx="2646547" cy="313974"/>
              <a:chOff x="358397" y="2614336"/>
              <a:chExt cx="2646547" cy="313974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771335F0-BE5A-4E24-B703-FAFEF7EAD654}"/>
                  </a:ext>
                </a:extLst>
              </p:cNvPr>
              <p:cNvSpPr/>
              <p:nvPr/>
            </p:nvSpPr>
            <p:spPr>
              <a:xfrm>
                <a:off x="359197" y="2663199"/>
                <a:ext cx="213633" cy="184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B8357273-C190-4CA7-B207-A421223893E4}"/>
                  </a:ext>
                </a:extLst>
              </p:cNvPr>
              <p:cNvSpPr/>
              <p:nvPr/>
            </p:nvSpPr>
            <p:spPr>
              <a:xfrm>
                <a:off x="960023" y="2663199"/>
                <a:ext cx="213633" cy="184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FAD37612-4034-4380-B78F-7D0E22785B40}"/>
                  </a:ext>
                </a:extLst>
              </p:cNvPr>
              <p:cNvSpPr/>
              <p:nvPr/>
            </p:nvSpPr>
            <p:spPr>
              <a:xfrm>
                <a:off x="1562179" y="2663199"/>
                <a:ext cx="213633" cy="184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3F3195CE-80C4-444D-BF9B-89A71A35E94E}"/>
                  </a:ext>
                </a:extLst>
              </p:cNvPr>
              <p:cNvSpPr/>
              <p:nvPr/>
            </p:nvSpPr>
            <p:spPr>
              <a:xfrm>
                <a:off x="2185195" y="2663199"/>
                <a:ext cx="213633" cy="184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5D93FC80-B3A4-4461-949B-2A55D93847CA}"/>
                  </a:ext>
                </a:extLst>
              </p:cNvPr>
              <p:cNvSpPr/>
              <p:nvPr/>
            </p:nvSpPr>
            <p:spPr>
              <a:xfrm>
                <a:off x="2789393" y="2663199"/>
                <a:ext cx="213633" cy="184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pic>
            <p:nvPicPr>
              <p:cNvPr id="133" name="그림 132">
                <a:extLst>
                  <a:ext uri="{FF2B5EF4-FFF2-40B4-BE49-F238E27FC236}">
                    <a16:creationId xmlns:a16="http://schemas.microsoft.com/office/drawing/2014/main" id="{33AB0624-8A73-46F7-AFD4-63ED8D96EB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397" y="2658522"/>
                <a:ext cx="219023" cy="213756"/>
              </a:xfrm>
              <a:prstGeom prst="rect">
                <a:avLst/>
              </a:prstGeom>
            </p:spPr>
          </p:pic>
          <p:pic>
            <p:nvPicPr>
              <p:cNvPr id="134" name="그림 133">
                <a:extLst>
                  <a:ext uri="{FF2B5EF4-FFF2-40B4-BE49-F238E27FC236}">
                    <a16:creationId xmlns:a16="http://schemas.microsoft.com/office/drawing/2014/main" id="{43395C97-2A42-4D2E-8E35-1FC8E343C5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7901" y="2614336"/>
                <a:ext cx="313974" cy="313974"/>
              </a:xfrm>
              <a:prstGeom prst="rect">
                <a:avLst/>
              </a:prstGeom>
            </p:spPr>
          </p:pic>
          <p:pic>
            <p:nvPicPr>
              <p:cNvPr id="135" name="그림 134">
                <a:extLst>
                  <a:ext uri="{FF2B5EF4-FFF2-40B4-BE49-F238E27FC236}">
                    <a16:creationId xmlns:a16="http://schemas.microsoft.com/office/drawing/2014/main" id="{A63255B4-3069-43A4-AD65-A95CEDE9EC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4244" y="2674954"/>
                <a:ext cx="172407" cy="172405"/>
              </a:xfrm>
              <a:prstGeom prst="rect">
                <a:avLst/>
              </a:prstGeom>
            </p:spPr>
          </p:pic>
          <p:pic>
            <p:nvPicPr>
              <p:cNvPr id="136" name="그림 135">
                <a:extLst>
                  <a:ext uri="{FF2B5EF4-FFF2-40B4-BE49-F238E27FC236}">
                    <a16:creationId xmlns:a16="http://schemas.microsoft.com/office/drawing/2014/main" id="{3CFEC721-4D43-4354-B4A5-A265AF73E3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98874" y="2683975"/>
                <a:ext cx="186277" cy="157807"/>
              </a:xfrm>
              <a:prstGeom prst="rect">
                <a:avLst/>
              </a:prstGeom>
            </p:spPr>
          </p:pic>
          <p:pic>
            <p:nvPicPr>
              <p:cNvPr id="137" name="그림 136">
                <a:extLst>
                  <a:ext uri="{FF2B5EF4-FFF2-40B4-BE49-F238E27FC236}">
                    <a16:creationId xmlns:a16="http://schemas.microsoft.com/office/drawing/2014/main" id="{148949A8-EAA4-47BF-A9E3-7ED50A9D6A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88065" y="2649232"/>
                <a:ext cx="216879" cy="216879"/>
              </a:xfrm>
              <a:prstGeom prst="rect">
                <a:avLst/>
              </a:prstGeom>
            </p:spPr>
          </p:pic>
        </p:grpSp>
      </p:grp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9A9B2D1D-E0BE-4448-B49A-D810AF47A84B}"/>
              </a:ext>
            </a:extLst>
          </p:cNvPr>
          <p:cNvSpPr/>
          <p:nvPr/>
        </p:nvSpPr>
        <p:spPr>
          <a:xfrm>
            <a:off x="9216142" y="1394708"/>
            <a:ext cx="490678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5F627F90-C0C4-4157-A583-CFBBC7323E88}"/>
              </a:ext>
            </a:extLst>
          </p:cNvPr>
          <p:cNvSpPr/>
          <p:nvPr/>
        </p:nvSpPr>
        <p:spPr>
          <a:xfrm>
            <a:off x="9827970" y="1394114"/>
            <a:ext cx="490038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03AF124C-79A6-4210-8ED5-4995A5BA17B6}"/>
              </a:ext>
            </a:extLst>
          </p:cNvPr>
          <p:cNvSpPr/>
          <p:nvPr/>
        </p:nvSpPr>
        <p:spPr>
          <a:xfrm>
            <a:off x="10439158" y="1400215"/>
            <a:ext cx="530882" cy="2037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버튼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547D556-1BC0-496D-BB77-3F8EE6905C78}"/>
              </a:ext>
            </a:extLst>
          </p:cNvPr>
          <p:cNvSpPr/>
          <p:nvPr/>
        </p:nvSpPr>
        <p:spPr>
          <a:xfrm>
            <a:off x="11091190" y="1394114"/>
            <a:ext cx="530882" cy="204321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다이얼 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UI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B2136D6-26D3-4DB5-9889-AB22DBDFF8E9}"/>
              </a:ext>
            </a:extLst>
          </p:cNvPr>
          <p:cNvSpPr/>
          <p:nvPr/>
        </p:nvSpPr>
        <p:spPr>
          <a:xfrm>
            <a:off x="8564110" y="1394708"/>
            <a:ext cx="530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pic>
        <p:nvPicPr>
          <p:cNvPr id="152" name="그림 151">
            <a:extLst>
              <a:ext uri="{FF2B5EF4-FFF2-40B4-BE49-F238E27FC236}">
                <a16:creationId xmlns:a16="http://schemas.microsoft.com/office/drawing/2014/main" id="{81FDA130-775D-484A-8D82-BEF10C319F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758" y="1324126"/>
            <a:ext cx="338711" cy="338711"/>
          </a:xfrm>
          <a:prstGeom prst="rect">
            <a:avLst/>
          </a:prstGeom>
        </p:spPr>
      </p:pic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6079B844-8126-42D1-82CF-521ED35C3BFB}"/>
              </a:ext>
            </a:extLst>
          </p:cNvPr>
          <p:cNvSpPr/>
          <p:nvPr/>
        </p:nvSpPr>
        <p:spPr>
          <a:xfrm>
            <a:off x="1850927" y="2370794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62FCBD9-CFF9-4722-A922-FE70D23C1349}"/>
              </a:ext>
            </a:extLst>
          </p:cNvPr>
          <p:cNvSpPr/>
          <p:nvPr/>
        </p:nvSpPr>
        <p:spPr>
          <a:xfrm>
            <a:off x="2460785" y="2766889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D88EAB5-777D-45FD-AB8B-50DF78E0AD96}"/>
              </a:ext>
            </a:extLst>
          </p:cNvPr>
          <p:cNvSpPr/>
          <p:nvPr/>
        </p:nvSpPr>
        <p:spPr>
          <a:xfrm>
            <a:off x="3875184" y="2796623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110E4D8-36CF-44CA-B0E0-F3CF846F1B29}"/>
              </a:ext>
            </a:extLst>
          </p:cNvPr>
          <p:cNvSpPr/>
          <p:nvPr/>
        </p:nvSpPr>
        <p:spPr>
          <a:xfrm>
            <a:off x="3626483" y="3040120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60F640B0-1170-438A-9CDE-33564BDE56D9}"/>
              </a:ext>
            </a:extLst>
          </p:cNvPr>
          <p:cNvSpPr/>
          <p:nvPr/>
        </p:nvSpPr>
        <p:spPr>
          <a:xfrm>
            <a:off x="3003158" y="5127136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E63CADCC-EEA4-4933-8153-CDA8F270C4E8}"/>
              </a:ext>
            </a:extLst>
          </p:cNvPr>
          <p:cNvSpPr/>
          <p:nvPr/>
        </p:nvSpPr>
        <p:spPr>
          <a:xfrm>
            <a:off x="3330909" y="5158303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6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810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D2F2A-5873-4CF3-8368-1E4CF68D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6F0E5E7A-C0D1-4039-9423-6B1C25825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4512121"/>
              </p:ext>
            </p:extLst>
          </p:nvPr>
        </p:nvGraphicFramePr>
        <p:xfrm>
          <a:off x="434753" y="1296400"/>
          <a:ext cx="11309716" cy="400342"/>
        </p:xfrm>
        <a:graphic>
          <a:graphicData uri="http://schemas.openxmlformats.org/drawingml/2006/table">
            <a:tbl>
              <a:tblPr/>
              <a:tblGrid>
                <a:gridCol w="733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9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8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534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8064">
                  <a:extLst>
                    <a:ext uri="{9D8B030D-6E8A-4147-A177-3AD203B41FA5}">
                      <a16:colId xmlns:a16="http://schemas.microsoft.com/office/drawing/2014/main" val="3162497858"/>
                    </a:ext>
                  </a:extLst>
                </a:gridCol>
                <a:gridCol w="3867954">
                  <a:extLst>
                    <a:ext uri="{9D8B030D-6E8A-4147-A177-3AD203B41FA5}">
                      <a16:colId xmlns:a16="http://schemas.microsoft.com/office/drawing/2014/main" val="946188615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시작 화면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버튼을 선택한 경우 기존의 팝업창이 사라지고 등장하는 팝업 창</a:t>
                      </a: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CBD65D-CB58-4FAD-8479-B6EA1663F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900395"/>
              </p:ext>
            </p:extLst>
          </p:nvPr>
        </p:nvGraphicFramePr>
        <p:xfrm>
          <a:off x="6531860" y="1875542"/>
          <a:ext cx="5212609" cy="2008609"/>
        </p:xfrm>
        <a:graphic>
          <a:graphicData uri="http://schemas.openxmlformats.org/drawingml/2006/table">
            <a:tbl>
              <a:tblPr/>
              <a:tblGrid>
                <a:gridCol w="820345">
                  <a:extLst>
                    <a:ext uri="{9D8B030D-6E8A-4147-A177-3AD203B41FA5}">
                      <a16:colId xmlns:a16="http://schemas.microsoft.com/office/drawing/2014/main" val="3906608481"/>
                    </a:ext>
                  </a:extLst>
                </a:gridCol>
                <a:gridCol w="4392264">
                  <a:extLst>
                    <a:ext uri="{9D8B030D-6E8A-4147-A177-3AD203B41FA5}">
                      <a16:colId xmlns:a16="http://schemas.microsoft.com/office/drawing/2014/main" val="3974675167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12696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기존에 선택된 조작 방식의 경우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비활성 버튼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으로 처리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938229577"/>
                  </a:ext>
                </a:extLst>
              </a:tr>
              <a:tr h="290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②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기본으로 설정된 조작방식에서 유저의 편의성을 고려해 직접 설정할 수 있는 기능을 추가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650483386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③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좌측에 현재 로그인 정보를 출력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434218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>
                          <a:sym typeface="Malgun Gothic"/>
                        </a:rPr>
                        <a:t>④</a:t>
                      </a: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우측에 로그인 방식을 선택할 수 있는 버튼을 배치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2117687667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⑤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현재 로그인 되어 있는 플랫폼의 경우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비활성 버튼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처리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12459227"/>
                  </a:ext>
                </a:extLst>
              </a:tr>
            </a:tbl>
          </a:graphicData>
        </a:graphic>
      </p:graphicFrame>
      <p:sp>
        <p:nvSpPr>
          <p:cNvPr id="39" name="직사각형 38">
            <a:extLst>
              <a:ext uri="{FF2B5EF4-FFF2-40B4-BE49-F238E27FC236}">
                <a16:creationId xmlns:a16="http://schemas.microsoft.com/office/drawing/2014/main" id="{D6CBE814-AE8D-44DE-B71B-5844082788AD}"/>
              </a:ext>
            </a:extLst>
          </p:cNvPr>
          <p:cNvSpPr/>
          <p:nvPr/>
        </p:nvSpPr>
        <p:spPr>
          <a:xfrm>
            <a:off x="1507998" y="1814570"/>
            <a:ext cx="4117113" cy="23130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B4AC2B7-0B70-4882-8527-8AE056E330BE}"/>
              </a:ext>
            </a:extLst>
          </p:cNvPr>
          <p:cNvSpPr/>
          <p:nvPr/>
        </p:nvSpPr>
        <p:spPr>
          <a:xfrm>
            <a:off x="4929507" y="1846178"/>
            <a:ext cx="683537" cy="17947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로그인 </a:t>
            </a:r>
            <a:r>
              <a:rPr lang="en-US" altLang="ko-KR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ID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1" name="갈매기형 수장 73">
            <a:extLst>
              <a:ext uri="{FF2B5EF4-FFF2-40B4-BE49-F238E27FC236}">
                <a16:creationId xmlns:a16="http://schemas.microsoft.com/office/drawing/2014/main" id="{6AD25B64-EABE-4927-8F96-7629CCCA4E50}"/>
              </a:ext>
            </a:extLst>
          </p:cNvPr>
          <p:cNvSpPr/>
          <p:nvPr/>
        </p:nvSpPr>
        <p:spPr>
          <a:xfrm rot="10800000">
            <a:off x="5311190" y="2820187"/>
            <a:ext cx="301854" cy="30185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5135375-CA2D-4F27-AF14-632BD3178116}"/>
              </a:ext>
            </a:extLst>
          </p:cNvPr>
          <p:cNvSpPr/>
          <p:nvPr/>
        </p:nvSpPr>
        <p:spPr>
          <a:xfrm>
            <a:off x="1878061" y="2225616"/>
            <a:ext cx="2190430" cy="57515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로고 이미지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E7FE85B-164D-4963-8761-8C56D9E85170}"/>
              </a:ext>
            </a:extLst>
          </p:cNvPr>
          <p:cNvSpPr/>
          <p:nvPr/>
        </p:nvSpPr>
        <p:spPr>
          <a:xfrm>
            <a:off x="4215213" y="2481630"/>
            <a:ext cx="1104626" cy="3191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주의 사항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F9ADE99-F27F-44C4-B48A-8A8CDCB214B6}"/>
              </a:ext>
            </a:extLst>
          </p:cNvPr>
          <p:cNvSpPr/>
          <p:nvPr/>
        </p:nvSpPr>
        <p:spPr>
          <a:xfrm>
            <a:off x="4127801" y="1846178"/>
            <a:ext cx="683537" cy="17947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버전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78D3574-6E2B-4568-842B-D768F01290B1}"/>
              </a:ext>
            </a:extLst>
          </p:cNvPr>
          <p:cNvSpPr/>
          <p:nvPr/>
        </p:nvSpPr>
        <p:spPr>
          <a:xfrm>
            <a:off x="3223634" y="3837938"/>
            <a:ext cx="683537" cy="17947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34667F3-4DE6-481E-A34B-25F8AA68F6D4}"/>
              </a:ext>
            </a:extLst>
          </p:cNvPr>
          <p:cNvSpPr/>
          <p:nvPr/>
        </p:nvSpPr>
        <p:spPr>
          <a:xfrm>
            <a:off x="1513933" y="1819606"/>
            <a:ext cx="4117115" cy="2303441"/>
          </a:xfrm>
          <a:prstGeom prst="rect">
            <a:avLst/>
          </a:prstGeom>
          <a:solidFill>
            <a:schemeClr val="bg2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3CB2A11-D4C5-4744-A059-C778B91F158F}"/>
              </a:ext>
            </a:extLst>
          </p:cNvPr>
          <p:cNvSpPr/>
          <p:nvPr/>
        </p:nvSpPr>
        <p:spPr>
          <a:xfrm>
            <a:off x="2953153" y="3808084"/>
            <a:ext cx="1212619" cy="2378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터치하여 닫기</a:t>
            </a:r>
          </a:p>
        </p:txBody>
      </p:sp>
      <p:sp>
        <p:nvSpPr>
          <p:cNvPr id="48" name="모서리가 둥근 직사각형 20">
            <a:extLst>
              <a:ext uri="{FF2B5EF4-FFF2-40B4-BE49-F238E27FC236}">
                <a16:creationId xmlns:a16="http://schemas.microsoft.com/office/drawing/2014/main" id="{8F56FDC3-7900-4230-906D-FC7E43CC08B4}"/>
              </a:ext>
            </a:extLst>
          </p:cNvPr>
          <p:cNvSpPr/>
          <p:nvPr/>
        </p:nvSpPr>
        <p:spPr>
          <a:xfrm>
            <a:off x="1883995" y="2158890"/>
            <a:ext cx="3415126" cy="149260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9" name="모서리가 둥근 직사각형 20">
            <a:extLst>
              <a:ext uri="{FF2B5EF4-FFF2-40B4-BE49-F238E27FC236}">
                <a16:creationId xmlns:a16="http://schemas.microsoft.com/office/drawing/2014/main" id="{DC0597BF-4D5D-4CC1-8D18-5FC07EA5D183}"/>
              </a:ext>
            </a:extLst>
          </p:cNvPr>
          <p:cNvSpPr/>
          <p:nvPr/>
        </p:nvSpPr>
        <p:spPr>
          <a:xfrm>
            <a:off x="1963096" y="2541642"/>
            <a:ext cx="598127" cy="423896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0" name="모서리가 둥근 직사각형 20">
            <a:extLst>
              <a:ext uri="{FF2B5EF4-FFF2-40B4-BE49-F238E27FC236}">
                <a16:creationId xmlns:a16="http://schemas.microsoft.com/office/drawing/2014/main" id="{5E3F4445-3CDA-4AE7-BAFC-4024D50A91AC}"/>
              </a:ext>
            </a:extLst>
          </p:cNvPr>
          <p:cNvSpPr/>
          <p:nvPr/>
        </p:nvSpPr>
        <p:spPr>
          <a:xfrm>
            <a:off x="2571172" y="2541642"/>
            <a:ext cx="598127" cy="423896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1" name="모서리가 둥근 직사각형 20">
            <a:extLst>
              <a:ext uri="{FF2B5EF4-FFF2-40B4-BE49-F238E27FC236}">
                <a16:creationId xmlns:a16="http://schemas.microsoft.com/office/drawing/2014/main" id="{6AB4D6C9-51ED-49FF-B353-8F525F08D534}"/>
              </a:ext>
            </a:extLst>
          </p:cNvPr>
          <p:cNvSpPr/>
          <p:nvPr/>
        </p:nvSpPr>
        <p:spPr>
          <a:xfrm>
            <a:off x="3180224" y="2541642"/>
            <a:ext cx="598127" cy="423896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2" name="모서리가 둥근 직사각형 20">
            <a:extLst>
              <a:ext uri="{FF2B5EF4-FFF2-40B4-BE49-F238E27FC236}">
                <a16:creationId xmlns:a16="http://schemas.microsoft.com/office/drawing/2014/main" id="{4A115D67-735D-467E-B87F-70817042F8CB}"/>
              </a:ext>
            </a:extLst>
          </p:cNvPr>
          <p:cNvSpPr/>
          <p:nvPr/>
        </p:nvSpPr>
        <p:spPr>
          <a:xfrm>
            <a:off x="3789275" y="2541642"/>
            <a:ext cx="598127" cy="423896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3" name="모서리가 둥근 직사각형 20">
            <a:extLst>
              <a:ext uri="{FF2B5EF4-FFF2-40B4-BE49-F238E27FC236}">
                <a16:creationId xmlns:a16="http://schemas.microsoft.com/office/drawing/2014/main" id="{C6D6260C-8181-48DC-9C85-C51F62049297}"/>
              </a:ext>
            </a:extLst>
          </p:cNvPr>
          <p:cNvSpPr/>
          <p:nvPr/>
        </p:nvSpPr>
        <p:spPr>
          <a:xfrm>
            <a:off x="4402337" y="2541642"/>
            <a:ext cx="598127" cy="423896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4" name="모서리가 둥근 직사각형 20">
            <a:extLst>
              <a:ext uri="{FF2B5EF4-FFF2-40B4-BE49-F238E27FC236}">
                <a16:creationId xmlns:a16="http://schemas.microsoft.com/office/drawing/2014/main" id="{D2285C32-5F1B-443F-ABCC-709D1544FEB5}"/>
              </a:ext>
            </a:extLst>
          </p:cNvPr>
          <p:cNvSpPr/>
          <p:nvPr/>
        </p:nvSpPr>
        <p:spPr>
          <a:xfrm>
            <a:off x="1883995" y="2774436"/>
            <a:ext cx="3415126" cy="885644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71330F0-7E7C-4A21-B786-BB749217FE4D}"/>
              </a:ext>
            </a:extLst>
          </p:cNvPr>
          <p:cNvSpPr/>
          <p:nvPr/>
        </p:nvSpPr>
        <p:spPr>
          <a:xfrm>
            <a:off x="3249790" y="2221400"/>
            <a:ext cx="683537" cy="17947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75CB7DC-0E01-42F8-B968-6E7DDF631F6E}"/>
              </a:ext>
            </a:extLst>
          </p:cNvPr>
          <p:cNvSpPr/>
          <p:nvPr/>
        </p:nvSpPr>
        <p:spPr>
          <a:xfrm>
            <a:off x="3195383" y="2741273"/>
            <a:ext cx="572573" cy="91108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47650AD-97D5-4B98-9C5C-898E28C8E05A}"/>
              </a:ext>
            </a:extLst>
          </p:cNvPr>
          <p:cNvSpPr/>
          <p:nvPr/>
        </p:nvSpPr>
        <p:spPr>
          <a:xfrm>
            <a:off x="2248196" y="2867497"/>
            <a:ext cx="621354" cy="18928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조작 방식 </a:t>
            </a:r>
            <a:r>
              <a:rPr lang="en-US" altLang="ko-KR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1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93065CB-E3BB-4A74-98C4-5FC612D19CCE}"/>
              </a:ext>
            </a:extLst>
          </p:cNvPr>
          <p:cNvSpPr/>
          <p:nvPr/>
        </p:nvSpPr>
        <p:spPr>
          <a:xfrm>
            <a:off x="2954950" y="2867497"/>
            <a:ext cx="621354" cy="18928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조작 방식 </a:t>
            </a:r>
            <a:r>
              <a:rPr lang="en-US" altLang="ko-KR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2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CABBF38-A3BD-4AB6-A025-CB4CCC7EE994}"/>
              </a:ext>
            </a:extLst>
          </p:cNvPr>
          <p:cNvSpPr/>
          <p:nvPr/>
        </p:nvSpPr>
        <p:spPr>
          <a:xfrm>
            <a:off x="3668997" y="2867497"/>
            <a:ext cx="621354" cy="18928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조작 방식 </a:t>
            </a:r>
            <a:r>
              <a:rPr lang="en-US" altLang="ko-KR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3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D43663B-303C-4687-BB60-213A815A36D4}"/>
              </a:ext>
            </a:extLst>
          </p:cNvPr>
          <p:cNvSpPr/>
          <p:nvPr/>
        </p:nvSpPr>
        <p:spPr>
          <a:xfrm>
            <a:off x="2248196" y="3148626"/>
            <a:ext cx="621354" cy="290478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조작 방식 </a:t>
            </a:r>
            <a:r>
              <a:rPr lang="en-US" altLang="ko-KR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1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932C524-24CE-4F18-8507-B2ED7E85E747}"/>
              </a:ext>
            </a:extLst>
          </p:cNvPr>
          <p:cNvSpPr/>
          <p:nvPr/>
        </p:nvSpPr>
        <p:spPr>
          <a:xfrm>
            <a:off x="2954950" y="3148626"/>
            <a:ext cx="621354" cy="29047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조작 방식 </a:t>
            </a:r>
            <a:r>
              <a:rPr lang="en-US" altLang="ko-KR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2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3C2B6FF-7B4B-4754-BE09-93DB8220A6DD}"/>
              </a:ext>
            </a:extLst>
          </p:cNvPr>
          <p:cNvSpPr/>
          <p:nvPr/>
        </p:nvSpPr>
        <p:spPr>
          <a:xfrm>
            <a:off x="3667487" y="3148626"/>
            <a:ext cx="621354" cy="29047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조작 방식 </a:t>
            </a:r>
            <a:r>
              <a:rPr lang="en-US" altLang="ko-KR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3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9FF37E4-4302-4718-837B-0DC78BD66118}"/>
              </a:ext>
            </a:extLst>
          </p:cNvPr>
          <p:cNvSpPr/>
          <p:nvPr/>
        </p:nvSpPr>
        <p:spPr>
          <a:xfrm>
            <a:off x="4380514" y="2867497"/>
            <a:ext cx="621354" cy="18928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사용자 설정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08EBC59-323D-4F41-A8E9-342E93D8BD24}"/>
              </a:ext>
            </a:extLst>
          </p:cNvPr>
          <p:cNvSpPr/>
          <p:nvPr/>
        </p:nvSpPr>
        <p:spPr>
          <a:xfrm>
            <a:off x="4380423" y="3148626"/>
            <a:ext cx="621354" cy="29047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사용자 설정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BC16EC2-8416-4E41-A4AC-F67FB9EE7A07}"/>
              </a:ext>
            </a:extLst>
          </p:cNvPr>
          <p:cNvSpPr/>
          <p:nvPr/>
        </p:nvSpPr>
        <p:spPr>
          <a:xfrm>
            <a:off x="1499316" y="4150598"/>
            <a:ext cx="4131792" cy="23213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174EF0C-C269-4335-9721-B0CC7303251E}"/>
              </a:ext>
            </a:extLst>
          </p:cNvPr>
          <p:cNvSpPr/>
          <p:nvPr/>
        </p:nvSpPr>
        <p:spPr>
          <a:xfrm>
            <a:off x="4933024" y="4182318"/>
            <a:ext cx="685974" cy="18011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로그인 </a:t>
            </a:r>
            <a:r>
              <a:rPr lang="en-US" altLang="ko-KR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ID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7" name="갈매기형 수장 73">
            <a:extLst>
              <a:ext uri="{FF2B5EF4-FFF2-40B4-BE49-F238E27FC236}">
                <a16:creationId xmlns:a16="http://schemas.microsoft.com/office/drawing/2014/main" id="{042565BD-0473-48C3-896A-60DB43237482}"/>
              </a:ext>
            </a:extLst>
          </p:cNvPr>
          <p:cNvSpPr/>
          <p:nvPr/>
        </p:nvSpPr>
        <p:spPr>
          <a:xfrm rot="10800000">
            <a:off x="5316068" y="5159800"/>
            <a:ext cx="302930" cy="30293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13D1085-E129-4CB7-AE6D-76A26D9B1992}"/>
              </a:ext>
            </a:extLst>
          </p:cNvPr>
          <p:cNvSpPr/>
          <p:nvPr/>
        </p:nvSpPr>
        <p:spPr>
          <a:xfrm>
            <a:off x="1870699" y="4563110"/>
            <a:ext cx="2198239" cy="5772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로고 이미지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EBCF58E-04CB-4082-80D3-42A951E4212E}"/>
              </a:ext>
            </a:extLst>
          </p:cNvPr>
          <p:cNvSpPr/>
          <p:nvPr/>
        </p:nvSpPr>
        <p:spPr>
          <a:xfrm>
            <a:off x="4216182" y="4820036"/>
            <a:ext cx="1108563" cy="32027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주의 사항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D6A1D73-85D8-494D-BB5C-3EE4FD9CF32D}"/>
              </a:ext>
            </a:extLst>
          </p:cNvPr>
          <p:cNvSpPr/>
          <p:nvPr/>
        </p:nvSpPr>
        <p:spPr>
          <a:xfrm>
            <a:off x="4128459" y="4182318"/>
            <a:ext cx="685974" cy="18011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버전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2DDF6EC-F62E-44FD-8FA7-B620A1EA5D70}"/>
              </a:ext>
            </a:extLst>
          </p:cNvPr>
          <p:cNvSpPr/>
          <p:nvPr/>
        </p:nvSpPr>
        <p:spPr>
          <a:xfrm>
            <a:off x="3221069" y="6181180"/>
            <a:ext cx="685974" cy="18011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9C5692-B2F8-478F-88B3-EE3FAD18566B}"/>
              </a:ext>
            </a:extLst>
          </p:cNvPr>
          <p:cNvSpPr/>
          <p:nvPr/>
        </p:nvSpPr>
        <p:spPr>
          <a:xfrm>
            <a:off x="1505273" y="4155652"/>
            <a:ext cx="4131792" cy="2311651"/>
          </a:xfrm>
          <a:prstGeom prst="rect">
            <a:avLst/>
          </a:prstGeom>
          <a:solidFill>
            <a:schemeClr val="bg2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03D6C7EE-1A01-437C-AFA1-23348C7CFCFE}"/>
              </a:ext>
            </a:extLst>
          </p:cNvPr>
          <p:cNvSpPr/>
          <p:nvPr/>
        </p:nvSpPr>
        <p:spPr>
          <a:xfrm>
            <a:off x="2949623" y="6151217"/>
            <a:ext cx="1216944" cy="23868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터치하여 닫기</a:t>
            </a:r>
          </a:p>
        </p:txBody>
      </p:sp>
      <p:sp>
        <p:nvSpPr>
          <p:cNvPr id="74" name="모서리가 둥근 직사각형 20">
            <a:extLst>
              <a:ext uri="{FF2B5EF4-FFF2-40B4-BE49-F238E27FC236}">
                <a16:creationId xmlns:a16="http://schemas.microsoft.com/office/drawing/2014/main" id="{0672EBDF-FFF8-40BD-BD37-A49ADA9E161A}"/>
              </a:ext>
            </a:extLst>
          </p:cNvPr>
          <p:cNvSpPr/>
          <p:nvPr/>
        </p:nvSpPr>
        <p:spPr>
          <a:xfrm>
            <a:off x="1876655" y="4496143"/>
            <a:ext cx="3427301" cy="1497924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5" name="모서리가 둥근 직사각형 20">
            <a:extLst>
              <a:ext uri="{FF2B5EF4-FFF2-40B4-BE49-F238E27FC236}">
                <a16:creationId xmlns:a16="http://schemas.microsoft.com/office/drawing/2014/main" id="{6FC1B567-6075-4582-87AB-23CE26B0A93B}"/>
              </a:ext>
            </a:extLst>
          </p:cNvPr>
          <p:cNvSpPr/>
          <p:nvPr/>
        </p:nvSpPr>
        <p:spPr>
          <a:xfrm>
            <a:off x="1956038" y="4880260"/>
            <a:ext cx="600260" cy="425407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6" name="모서리가 둥근 직사각형 20">
            <a:extLst>
              <a:ext uri="{FF2B5EF4-FFF2-40B4-BE49-F238E27FC236}">
                <a16:creationId xmlns:a16="http://schemas.microsoft.com/office/drawing/2014/main" id="{E6F93721-C929-4088-829D-3164254866E9}"/>
              </a:ext>
            </a:extLst>
          </p:cNvPr>
          <p:cNvSpPr/>
          <p:nvPr/>
        </p:nvSpPr>
        <p:spPr>
          <a:xfrm>
            <a:off x="2566282" y="4880260"/>
            <a:ext cx="600260" cy="425407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7" name="모서리가 둥근 직사각형 20">
            <a:extLst>
              <a:ext uri="{FF2B5EF4-FFF2-40B4-BE49-F238E27FC236}">
                <a16:creationId xmlns:a16="http://schemas.microsoft.com/office/drawing/2014/main" id="{1346B4C6-8485-4997-B03B-D66E17C5C5E1}"/>
              </a:ext>
            </a:extLst>
          </p:cNvPr>
          <p:cNvSpPr/>
          <p:nvPr/>
        </p:nvSpPr>
        <p:spPr>
          <a:xfrm>
            <a:off x="3177504" y="4880260"/>
            <a:ext cx="600260" cy="425407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8" name="모서리가 둥근 직사각형 20">
            <a:extLst>
              <a:ext uri="{FF2B5EF4-FFF2-40B4-BE49-F238E27FC236}">
                <a16:creationId xmlns:a16="http://schemas.microsoft.com/office/drawing/2014/main" id="{68EBB175-C43F-4487-9336-0F4AB5EF5752}"/>
              </a:ext>
            </a:extLst>
          </p:cNvPr>
          <p:cNvSpPr/>
          <p:nvPr/>
        </p:nvSpPr>
        <p:spPr>
          <a:xfrm>
            <a:off x="3788725" y="4880260"/>
            <a:ext cx="600260" cy="425407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9" name="모서리가 둥근 직사각형 20">
            <a:extLst>
              <a:ext uri="{FF2B5EF4-FFF2-40B4-BE49-F238E27FC236}">
                <a16:creationId xmlns:a16="http://schemas.microsoft.com/office/drawing/2014/main" id="{ED162FE4-705B-4ECC-A710-8D4B073F39AD}"/>
              </a:ext>
            </a:extLst>
          </p:cNvPr>
          <p:cNvSpPr/>
          <p:nvPr/>
        </p:nvSpPr>
        <p:spPr>
          <a:xfrm>
            <a:off x="4403973" y="4880260"/>
            <a:ext cx="600260" cy="425407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0" name="모서리가 둥근 직사각형 20">
            <a:extLst>
              <a:ext uri="{FF2B5EF4-FFF2-40B4-BE49-F238E27FC236}">
                <a16:creationId xmlns:a16="http://schemas.microsoft.com/office/drawing/2014/main" id="{F5978005-C00E-4143-B100-8CBE975D53E0}"/>
              </a:ext>
            </a:extLst>
          </p:cNvPr>
          <p:cNvSpPr/>
          <p:nvPr/>
        </p:nvSpPr>
        <p:spPr>
          <a:xfrm>
            <a:off x="1876655" y="5113886"/>
            <a:ext cx="3427301" cy="888800"/>
          </a:xfrm>
          <a:prstGeom prst="roundRect">
            <a:avLst>
              <a:gd name="adj" fmla="val 1731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981147A-2DB4-425A-B7A1-78D20E265B97}"/>
              </a:ext>
            </a:extLst>
          </p:cNvPr>
          <p:cNvSpPr/>
          <p:nvPr/>
        </p:nvSpPr>
        <p:spPr>
          <a:xfrm>
            <a:off x="2211211" y="5207278"/>
            <a:ext cx="1070709" cy="67363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로그인 정보 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DFE2730-552C-448B-A2E4-107042E3FBB8}"/>
              </a:ext>
            </a:extLst>
          </p:cNvPr>
          <p:cNvSpPr/>
          <p:nvPr/>
        </p:nvSpPr>
        <p:spPr>
          <a:xfrm>
            <a:off x="3247319" y="4558876"/>
            <a:ext cx="685974" cy="18011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7EB5F4E-A527-4CBC-B44B-F26EEFFCDA2F}"/>
              </a:ext>
            </a:extLst>
          </p:cNvPr>
          <p:cNvSpPr/>
          <p:nvPr/>
        </p:nvSpPr>
        <p:spPr>
          <a:xfrm>
            <a:off x="3804533" y="5080627"/>
            <a:ext cx="574614" cy="91433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17EAECF-8F8D-4361-972A-F0C246AEB13B}"/>
              </a:ext>
            </a:extLst>
          </p:cNvPr>
          <p:cNvSpPr/>
          <p:nvPr/>
        </p:nvSpPr>
        <p:spPr>
          <a:xfrm>
            <a:off x="3500914" y="5251808"/>
            <a:ext cx="662874" cy="215872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로그인 계정 </a:t>
            </a:r>
            <a:r>
              <a:rPr lang="en-US" altLang="ko-KR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1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E16B553-3BD9-4F34-8651-E6B6FDD2BB8D}"/>
              </a:ext>
            </a:extLst>
          </p:cNvPr>
          <p:cNvSpPr/>
          <p:nvPr/>
        </p:nvSpPr>
        <p:spPr>
          <a:xfrm>
            <a:off x="4294434" y="5251808"/>
            <a:ext cx="662874" cy="2158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로그인 계정 </a:t>
            </a:r>
            <a:r>
              <a:rPr lang="en-US" altLang="ko-KR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2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72203AB-43EC-440B-9D27-F3D27D3635D0}"/>
              </a:ext>
            </a:extLst>
          </p:cNvPr>
          <p:cNvSpPr/>
          <p:nvPr/>
        </p:nvSpPr>
        <p:spPr>
          <a:xfrm>
            <a:off x="3500914" y="5596875"/>
            <a:ext cx="662874" cy="2158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로그인 계정 </a:t>
            </a:r>
            <a:r>
              <a:rPr lang="en-US" altLang="ko-KR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3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6B758EC-3AE6-4D5E-8FDD-A478DE8D7C52}"/>
              </a:ext>
            </a:extLst>
          </p:cNvPr>
          <p:cNvSpPr/>
          <p:nvPr/>
        </p:nvSpPr>
        <p:spPr>
          <a:xfrm>
            <a:off x="4294434" y="5596875"/>
            <a:ext cx="662874" cy="2158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로그인 계정 </a:t>
            </a:r>
            <a:r>
              <a:rPr lang="en-US" altLang="ko-KR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4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3EAAB5E9-AC51-497B-9839-1D92CB607897}"/>
              </a:ext>
            </a:extLst>
          </p:cNvPr>
          <p:cNvGrpSpPr/>
          <p:nvPr/>
        </p:nvGrpSpPr>
        <p:grpSpPr>
          <a:xfrm>
            <a:off x="1987828" y="2537007"/>
            <a:ext cx="2979859" cy="313974"/>
            <a:chOff x="7416779" y="6191452"/>
            <a:chExt cx="2979859" cy="313974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5603F8C5-044C-4D6D-918F-070703C7AD28}"/>
                </a:ext>
              </a:extLst>
            </p:cNvPr>
            <p:cNvSpPr/>
            <p:nvPr/>
          </p:nvSpPr>
          <p:spPr>
            <a:xfrm>
              <a:off x="7416779" y="6233826"/>
              <a:ext cx="542265" cy="1914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E2419044-3CE1-43A5-9436-A919C008247E}"/>
                </a:ext>
              </a:extLst>
            </p:cNvPr>
            <p:cNvSpPr/>
            <p:nvPr/>
          </p:nvSpPr>
          <p:spPr>
            <a:xfrm>
              <a:off x="8028122" y="6233826"/>
              <a:ext cx="542265" cy="1914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8A792766-6577-4187-B5B7-B1137A48B66E}"/>
                </a:ext>
              </a:extLst>
            </p:cNvPr>
            <p:cNvSpPr/>
            <p:nvPr/>
          </p:nvSpPr>
          <p:spPr>
            <a:xfrm>
              <a:off x="8635945" y="6233826"/>
              <a:ext cx="542265" cy="1914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212ACA20-AE25-4030-8F9A-B779447C19DF}"/>
                </a:ext>
              </a:extLst>
            </p:cNvPr>
            <p:cNvSpPr/>
            <p:nvPr/>
          </p:nvSpPr>
          <p:spPr>
            <a:xfrm>
              <a:off x="9245159" y="6233826"/>
              <a:ext cx="542265" cy="1914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6A7EFF65-F631-45DF-BB07-2024413A5594}"/>
                </a:ext>
              </a:extLst>
            </p:cNvPr>
            <p:cNvSpPr/>
            <p:nvPr/>
          </p:nvSpPr>
          <p:spPr>
            <a:xfrm>
              <a:off x="9854373" y="6233826"/>
              <a:ext cx="542265" cy="1914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8B115CD4-6974-4C09-81D6-230D35DD1D7A}"/>
                </a:ext>
              </a:extLst>
            </p:cNvPr>
            <p:cNvGrpSpPr/>
            <p:nvPr/>
          </p:nvGrpSpPr>
          <p:grpSpPr>
            <a:xfrm>
              <a:off x="7582764" y="6191452"/>
              <a:ext cx="2646547" cy="313974"/>
              <a:chOff x="358397" y="2614336"/>
              <a:chExt cx="2646547" cy="313974"/>
            </a:xfrm>
          </p:grpSpPr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3A5B1DD3-6F8E-4C78-8CBC-14B4B0699C12}"/>
                  </a:ext>
                </a:extLst>
              </p:cNvPr>
              <p:cNvSpPr/>
              <p:nvPr/>
            </p:nvSpPr>
            <p:spPr>
              <a:xfrm>
                <a:off x="359197" y="2663199"/>
                <a:ext cx="213633" cy="184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BA5EFC22-7297-4C25-9B0D-88993372F459}"/>
                  </a:ext>
                </a:extLst>
              </p:cNvPr>
              <p:cNvSpPr/>
              <p:nvPr/>
            </p:nvSpPr>
            <p:spPr>
              <a:xfrm>
                <a:off x="960023" y="2663199"/>
                <a:ext cx="213633" cy="184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EE6DCD76-1539-4E2E-B68B-D46B0E5F28F5}"/>
                  </a:ext>
                </a:extLst>
              </p:cNvPr>
              <p:cNvSpPr/>
              <p:nvPr/>
            </p:nvSpPr>
            <p:spPr>
              <a:xfrm>
                <a:off x="1562179" y="2663199"/>
                <a:ext cx="213633" cy="184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0791949E-ADE7-456A-A5FB-3731B05B2DA6}"/>
                  </a:ext>
                </a:extLst>
              </p:cNvPr>
              <p:cNvSpPr/>
              <p:nvPr/>
            </p:nvSpPr>
            <p:spPr>
              <a:xfrm>
                <a:off x="2185195" y="2663199"/>
                <a:ext cx="213633" cy="184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D876C7E7-0D55-4FB1-A376-085FD3379BF2}"/>
                  </a:ext>
                </a:extLst>
              </p:cNvPr>
              <p:cNvSpPr/>
              <p:nvPr/>
            </p:nvSpPr>
            <p:spPr>
              <a:xfrm>
                <a:off x="2789393" y="2663199"/>
                <a:ext cx="213633" cy="184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pic>
            <p:nvPicPr>
              <p:cNvPr id="134" name="그림 133">
                <a:extLst>
                  <a:ext uri="{FF2B5EF4-FFF2-40B4-BE49-F238E27FC236}">
                    <a16:creationId xmlns:a16="http://schemas.microsoft.com/office/drawing/2014/main" id="{A09FEF3D-3F74-493F-907E-F4043ACD16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397" y="2658522"/>
                <a:ext cx="219023" cy="213756"/>
              </a:xfrm>
              <a:prstGeom prst="rect">
                <a:avLst/>
              </a:prstGeom>
            </p:spPr>
          </p:pic>
          <p:pic>
            <p:nvPicPr>
              <p:cNvPr id="135" name="그림 134">
                <a:extLst>
                  <a:ext uri="{FF2B5EF4-FFF2-40B4-BE49-F238E27FC236}">
                    <a16:creationId xmlns:a16="http://schemas.microsoft.com/office/drawing/2014/main" id="{8E75D3FC-5A50-4427-822A-DC1F723FB2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7901" y="2614336"/>
                <a:ext cx="313974" cy="313974"/>
              </a:xfrm>
              <a:prstGeom prst="rect">
                <a:avLst/>
              </a:prstGeom>
            </p:spPr>
          </p:pic>
          <p:pic>
            <p:nvPicPr>
              <p:cNvPr id="136" name="그림 135">
                <a:extLst>
                  <a:ext uri="{FF2B5EF4-FFF2-40B4-BE49-F238E27FC236}">
                    <a16:creationId xmlns:a16="http://schemas.microsoft.com/office/drawing/2014/main" id="{F0671BE0-4D2F-4624-9077-2A75C45202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4244" y="2674954"/>
                <a:ext cx="172407" cy="172405"/>
              </a:xfrm>
              <a:prstGeom prst="rect">
                <a:avLst/>
              </a:prstGeom>
            </p:spPr>
          </p:pic>
          <p:pic>
            <p:nvPicPr>
              <p:cNvPr id="137" name="그림 136">
                <a:extLst>
                  <a:ext uri="{FF2B5EF4-FFF2-40B4-BE49-F238E27FC236}">
                    <a16:creationId xmlns:a16="http://schemas.microsoft.com/office/drawing/2014/main" id="{40CDA311-072A-438F-AA84-7A66ADE68A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98874" y="2683975"/>
                <a:ext cx="186277" cy="157807"/>
              </a:xfrm>
              <a:prstGeom prst="rect">
                <a:avLst/>
              </a:prstGeom>
            </p:spPr>
          </p:pic>
          <p:pic>
            <p:nvPicPr>
              <p:cNvPr id="138" name="그림 137">
                <a:extLst>
                  <a:ext uri="{FF2B5EF4-FFF2-40B4-BE49-F238E27FC236}">
                    <a16:creationId xmlns:a16="http://schemas.microsoft.com/office/drawing/2014/main" id="{13C99868-D740-4588-A487-A218FE8223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88065" y="2649232"/>
                <a:ext cx="216879" cy="216879"/>
              </a:xfrm>
              <a:prstGeom prst="rect">
                <a:avLst/>
              </a:prstGeom>
            </p:spPr>
          </p:pic>
        </p:grp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930B2B7F-D650-431C-9A04-C8A1E309B032}"/>
              </a:ext>
            </a:extLst>
          </p:cNvPr>
          <p:cNvGrpSpPr/>
          <p:nvPr/>
        </p:nvGrpSpPr>
        <p:grpSpPr>
          <a:xfrm>
            <a:off x="1987828" y="4883521"/>
            <a:ext cx="2979859" cy="313974"/>
            <a:chOff x="7416779" y="6191452"/>
            <a:chExt cx="2979859" cy="313974"/>
          </a:xfrm>
        </p:grpSpPr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CAF26EA8-7EA8-4017-A8C2-CE09EB16F2E9}"/>
                </a:ext>
              </a:extLst>
            </p:cNvPr>
            <p:cNvSpPr/>
            <p:nvPr/>
          </p:nvSpPr>
          <p:spPr>
            <a:xfrm>
              <a:off x="7416779" y="6233826"/>
              <a:ext cx="542265" cy="1914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FC57C21-52C3-4464-BAF1-A033FD0AD693}"/>
                </a:ext>
              </a:extLst>
            </p:cNvPr>
            <p:cNvSpPr/>
            <p:nvPr/>
          </p:nvSpPr>
          <p:spPr>
            <a:xfrm>
              <a:off x="8028122" y="6233826"/>
              <a:ext cx="542265" cy="1914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3629A2D2-18FD-42CC-9BF9-D4DA15348BD4}"/>
                </a:ext>
              </a:extLst>
            </p:cNvPr>
            <p:cNvSpPr/>
            <p:nvPr/>
          </p:nvSpPr>
          <p:spPr>
            <a:xfrm>
              <a:off x="8635945" y="6233826"/>
              <a:ext cx="542265" cy="1914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8D43577C-3EAC-47F1-860E-A3F8D3AF4999}"/>
                </a:ext>
              </a:extLst>
            </p:cNvPr>
            <p:cNvSpPr/>
            <p:nvPr/>
          </p:nvSpPr>
          <p:spPr>
            <a:xfrm>
              <a:off x="9245159" y="6233826"/>
              <a:ext cx="542265" cy="1914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903B18A6-31DE-41B0-81B1-54FF1D23F31C}"/>
                </a:ext>
              </a:extLst>
            </p:cNvPr>
            <p:cNvSpPr/>
            <p:nvPr/>
          </p:nvSpPr>
          <p:spPr>
            <a:xfrm>
              <a:off x="9854373" y="6233826"/>
              <a:ext cx="542265" cy="1914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BF1B5532-2904-4810-B970-4440E6D6FF5C}"/>
                </a:ext>
              </a:extLst>
            </p:cNvPr>
            <p:cNvGrpSpPr/>
            <p:nvPr/>
          </p:nvGrpSpPr>
          <p:grpSpPr>
            <a:xfrm>
              <a:off x="7582764" y="6191452"/>
              <a:ext cx="2646547" cy="313974"/>
              <a:chOff x="358397" y="2614336"/>
              <a:chExt cx="2646547" cy="313974"/>
            </a:xfrm>
          </p:grpSpPr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62DDBBB0-5CAB-493D-A6B7-8EBBC71E7281}"/>
                  </a:ext>
                </a:extLst>
              </p:cNvPr>
              <p:cNvSpPr/>
              <p:nvPr/>
            </p:nvSpPr>
            <p:spPr>
              <a:xfrm>
                <a:off x="359197" y="2663199"/>
                <a:ext cx="213633" cy="184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63BE10C3-7917-4BEE-B937-5E154FB81749}"/>
                  </a:ext>
                </a:extLst>
              </p:cNvPr>
              <p:cNvSpPr/>
              <p:nvPr/>
            </p:nvSpPr>
            <p:spPr>
              <a:xfrm>
                <a:off x="960023" y="2663199"/>
                <a:ext cx="213633" cy="184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B8D98F5A-13CF-48B0-A7EA-78436653CF6B}"/>
                  </a:ext>
                </a:extLst>
              </p:cNvPr>
              <p:cNvSpPr/>
              <p:nvPr/>
            </p:nvSpPr>
            <p:spPr>
              <a:xfrm>
                <a:off x="1562179" y="2663199"/>
                <a:ext cx="213633" cy="184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1692EF06-7FDB-47B3-8F9B-CFEF82CD17C0}"/>
                  </a:ext>
                </a:extLst>
              </p:cNvPr>
              <p:cNvSpPr/>
              <p:nvPr/>
            </p:nvSpPr>
            <p:spPr>
              <a:xfrm>
                <a:off x="2185195" y="2663199"/>
                <a:ext cx="213633" cy="184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33D8B540-DBCF-4FC5-BB8E-5A67A0E6974E}"/>
                  </a:ext>
                </a:extLst>
              </p:cNvPr>
              <p:cNvSpPr/>
              <p:nvPr/>
            </p:nvSpPr>
            <p:spPr>
              <a:xfrm>
                <a:off x="2789393" y="2663199"/>
                <a:ext cx="213633" cy="184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pic>
            <p:nvPicPr>
              <p:cNvPr id="151" name="그림 150">
                <a:extLst>
                  <a:ext uri="{FF2B5EF4-FFF2-40B4-BE49-F238E27FC236}">
                    <a16:creationId xmlns:a16="http://schemas.microsoft.com/office/drawing/2014/main" id="{B7E3832A-166B-4E2A-9B62-601007B289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397" y="2658522"/>
                <a:ext cx="219023" cy="213756"/>
              </a:xfrm>
              <a:prstGeom prst="rect">
                <a:avLst/>
              </a:prstGeom>
            </p:spPr>
          </p:pic>
          <p:pic>
            <p:nvPicPr>
              <p:cNvPr id="152" name="그림 151">
                <a:extLst>
                  <a:ext uri="{FF2B5EF4-FFF2-40B4-BE49-F238E27FC236}">
                    <a16:creationId xmlns:a16="http://schemas.microsoft.com/office/drawing/2014/main" id="{063B26A5-926C-4004-80B0-31C7920FAA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7901" y="2614336"/>
                <a:ext cx="313974" cy="313974"/>
              </a:xfrm>
              <a:prstGeom prst="rect">
                <a:avLst/>
              </a:prstGeom>
            </p:spPr>
          </p:pic>
          <p:pic>
            <p:nvPicPr>
              <p:cNvPr id="153" name="그림 152">
                <a:extLst>
                  <a:ext uri="{FF2B5EF4-FFF2-40B4-BE49-F238E27FC236}">
                    <a16:creationId xmlns:a16="http://schemas.microsoft.com/office/drawing/2014/main" id="{BD911166-2C53-4B89-B76E-40D00424CE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4244" y="2674954"/>
                <a:ext cx="172407" cy="172405"/>
              </a:xfrm>
              <a:prstGeom prst="rect">
                <a:avLst/>
              </a:prstGeom>
            </p:spPr>
          </p:pic>
          <p:pic>
            <p:nvPicPr>
              <p:cNvPr id="154" name="그림 153">
                <a:extLst>
                  <a:ext uri="{FF2B5EF4-FFF2-40B4-BE49-F238E27FC236}">
                    <a16:creationId xmlns:a16="http://schemas.microsoft.com/office/drawing/2014/main" id="{F52E8517-AE23-4A46-8800-B7C61100D8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98874" y="2683975"/>
                <a:ext cx="186277" cy="157807"/>
              </a:xfrm>
              <a:prstGeom prst="rect">
                <a:avLst/>
              </a:prstGeom>
            </p:spPr>
          </p:pic>
          <p:pic>
            <p:nvPicPr>
              <p:cNvPr id="155" name="그림 154">
                <a:extLst>
                  <a:ext uri="{FF2B5EF4-FFF2-40B4-BE49-F238E27FC236}">
                    <a16:creationId xmlns:a16="http://schemas.microsoft.com/office/drawing/2014/main" id="{7BC2330C-8658-43EC-A29B-4AC14075F8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88065" y="2649232"/>
                <a:ext cx="216879" cy="216879"/>
              </a:xfrm>
              <a:prstGeom prst="rect">
                <a:avLst/>
              </a:prstGeom>
            </p:spPr>
          </p:pic>
        </p:grp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AA9CD676-76F1-4B2A-B3C1-D5CE6D6998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580" y="1325199"/>
            <a:ext cx="338711" cy="338711"/>
          </a:xfrm>
          <a:prstGeom prst="rect">
            <a:avLst/>
          </a:prstGeom>
        </p:spPr>
      </p:pic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FEED621D-11DD-4991-8219-C6685555BB26}"/>
              </a:ext>
            </a:extLst>
          </p:cNvPr>
          <p:cNvSpPr/>
          <p:nvPr/>
        </p:nvSpPr>
        <p:spPr>
          <a:xfrm>
            <a:off x="7941367" y="1395092"/>
            <a:ext cx="685664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47B1BF7-DD7A-4007-91CD-3D0D41C339EE}"/>
              </a:ext>
            </a:extLst>
          </p:cNvPr>
          <p:cNvSpPr/>
          <p:nvPr/>
        </p:nvSpPr>
        <p:spPr>
          <a:xfrm>
            <a:off x="9484610" y="1394708"/>
            <a:ext cx="633738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D50216B-FA1E-4B11-9A8F-262D0D3060CD}"/>
              </a:ext>
            </a:extLst>
          </p:cNvPr>
          <p:cNvSpPr/>
          <p:nvPr/>
        </p:nvSpPr>
        <p:spPr>
          <a:xfrm>
            <a:off x="10202745" y="1394114"/>
            <a:ext cx="632912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4510CC77-F541-4E0C-8595-632B72B7F11C}"/>
              </a:ext>
            </a:extLst>
          </p:cNvPr>
          <p:cNvSpPr/>
          <p:nvPr/>
        </p:nvSpPr>
        <p:spPr>
          <a:xfrm>
            <a:off x="10920054" y="1400215"/>
            <a:ext cx="685664" cy="2037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버튼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CD321B1-C5E7-44B2-BD2E-38EB4BE8336F}"/>
              </a:ext>
            </a:extLst>
          </p:cNvPr>
          <p:cNvSpPr/>
          <p:nvPr/>
        </p:nvSpPr>
        <p:spPr>
          <a:xfrm>
            <a:off x="8714549" y="1394708"/>
            <a:ext cx="685664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77A3021-EC80-426A-A0DD-7DD66DE54295}"/>
              </a:ext>
            </a:extLst>
          </p:cNvPr>
          <p:cNvSpPr/>
          <p:nvPr/>
        </p:nvSpPr>
        <p:spPr>
          <a:xfrm>
            <a:off x="2112569" y="3061523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0479F9F-E6BB-4874-B9D3-BD05E034444A}"/>
              </a:ext>
            </a:extLst>
          </p:cNvPr>
          <p:cNvSpPr/>
          <p:nvPr/>
        </p:nvSpPr>
        <p:spPr>
          <a:xfrm>
            <a:off x="4288841" y="3061523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A8F1F3D-B833-40D3-B8CA-6C3FD999391F}"/>
              </a:ext>
            </a:extLst>
          </p:cNvPr>
          <p:cNvSpPr/>
          <p:nvPr/>
        </p:nvSpPr>
        <p:spPr>
          <a:xfrm>
            <a:off x="2070438" y="5163734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F7AC871-707B-41CA-A51F-0461E226FA52}"/>
              </a:ext>
            </a:extLst>
          </p:cNvPr>
          <p:cNvSpPr/>
          <p:nvPr/>
        </p:nvSpPr>
        <p:spPr>
          <a:xfrm>
            <a:off x="3388510" y="5475001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9473551-FC0B-4B84-AEB7-17D381321611}"/>
              </a:ext>
            </a:extLst>
          </p:cNvPr>
          <p:cNvSpPr/>
          <p:nvPr/>
        </p:nvSpPr>
        <p:spPr>
          <a:xfrm>
            <a:off x="3373216" y="5161346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297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D2F2A-5873-4CF3-8368-1E4CF68D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6F0E5E7A-C0D1-4039-9423-6B1C25825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1766280"/>
              </p:ext>
            </p:extLst>
          </p:nvPr>
        </p:nvGraphicFramePr>
        <p:xfrm>
          <a:off x="434753" y="1296400"/>
          <a:ext cx="11309716" cy="400342"/>
        </p:xfrm>
        <a:graphic>
          <a:graphicData uri="http://schemas.openxmlformats.org/drawingml/2006/table">
            <a:tbl>
              <a:tblPr/>
              <a:tblGrid>
                <a:gridCol w="787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5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6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44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5758">
                  <a:extLst>
                    <a:ext uri="{9D8B030D-6E8A-4147-A177-3AD203B41FA5}">
                      <a16:colId xmlns:a16="http://schemas.microsoft.com/office/drawing/2014/main" val="3162497858"/>
                    </a:ext>
                  </a:extLst>
                </a:gridCol>
                <a:gridCol w="3668778">
                  <a:extLst>
                    <a:ext uri="{9D8B030D-6E8A-4147-A177-3AD203B41FA5}">
                      <a16:colId xmlns:a16="http://schemas.microsoft.com/office/drawing/2014/main" val="946188615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설정 화면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사용자 설정 조작 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UI 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제작 선택 시 보이는 화면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F469A196-56A3-416D-A471-499BAFE9241E}"/>
              </a:ext>
            </a:extLst>
          </p:cNvPr>
          <p:cNvSpPr/>
          <p:nvPr/>
        </p:nvSpPr>
        <p:spPr>
          <a:xfrm>
            <a:off x="9395241" y="1395092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CBD65D-CB58-4FAD-8479-B6EA1663F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615236"/>
              </p:ext>
            </p:extLst>
          </p:nvPr>
        </p:nvGraphicFramePr>
        <p:xfrm>
          <a:off x="6531860" y="1875542"/>
          <a:ext cx="5212609" cy="1073788"/>
        </p:xfrm>
        <a:graphic>
          <a:graphicData uri="http://schemas.openxmlformats.org/drawingml/2006/table">
            <a:tbl>
              <a:tblPr/>
              <a:tblGrid>
                <a:gridCol w="820345">
                  <a:extLst>
                    <a:ext uri="{9D8B030D-6E8A-4147-A177-3AD203B41FA5}">
                      <a16:colId xmlns:a16="http://schemas.microsoft.com/office/drawing/2014/main" val="3906608481"/>
                    </a:ext>
                  </a:extLst>
                </a:gridCol>
                <a:gridCol w="4392264">
                  <a:extLst>
                    <a:ext uri="{9D8B030D-6E8A-4147-A177-3AD203B41FA5}">
                      <a16:colId xmlns:a16="http://schemas.microsoft.com/office/drawing/2014/main" val="3974675167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12696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버튼을 옮겨 유저가 원하는 위치에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 배치함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938229577"/>
                  </a:ext>
                </a:extLst>
              </a:tr>
              <a:tr h="4327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②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시작화면과 동일하게 화면 좌측에서 우측으로 </a:t>
                      </a:r>
                      <a:r>
                        <a:rPr lang="ko-KR" altLang="en-US" sz="1000" dirty="0" err="1"/>
                        <a:t>스와이프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또는 슬라이드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했을 때 </a:t>
                      </a:r>
                      <a:r>
                        <a:rPr lang="ko-KR" altLang="en-US" sz="1000" dirty="0" err="1"/>
                        <a:t>팝업창</a:t>
                      </a:r>
                      <a:r>
                        <a:rPr lang="ko-KR" altLang="en-US" sz="1000" dirty="0"/>
                        <a:t> 출력됨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65048338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C7C86A-2462-4567-9456-34DEE3B8A53E}"/>
              </a:ext>
            </a:extLst>
          </p:cNvPr>
          <p:cNvSpPr/>
          <p:nvPr/>
        </p:nvSpPr>
        <p:spPr>
          <a:xfrm>
            <a:off x="8438859" y="1394708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5AF7CF9-1CE7-467F-B38C-273D631EB7B7}"/>
              </a:ext>
            </a:extLst>
          </p:cNvPr>
          <p:cNvSpPr/>
          <p:nvPr/>
        </p:nvSpPr>
        <p:spPr>
          <a:xfrm>
            <a:off x="10410381" y="1394708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5FCBFBA-377A-4560-B8A1-AD8915F8C21D}"/>
              </a:ext>
            </a:extLst>
          </p:cNvPr>
          <p:cNvGrpSpPr/>
          <p:nvPr/>
        </p:nvGrpSpPr>
        <p:grpSpPr>
          <a:xfrm>
            <a:off x="771956" y="2054696"/>
            <a:ext cx="5310306" cy="2990216"/>
            <a:chOff x="349835" y="1790963"/>
            <a:chExt cx="6135681" cy="3454982"/>
          </a:xfrm>
        </p:grpSpPr>
        <p:pic>
          <p:nvPicPr>
            <p:cNvPr id="22" name="그림 21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AAF554F7-30E7-446E-9157-92F2093AB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835" y="1790963"/>
              <a:ext cx="6135681" cy="3454982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08177A-87D3-49CC-A01E-F433D1604CDC}"/>
                </a:ext>
              </a:extLst>
            </p:cNvPr>
            <p:cNvSpPr/>
            <p:nvPr/>
          </p:nvSpPr>
          <p:spPr>
            <a:xfrm>
              <a:off x="395876" y="1839330"/>
              <a:ext cx="1896208" cy="4127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18DCBA6-22AA-4EAF-9FDF-4DD518DE7FF9}"/>
                </a:ext>
              </a:extLst>
            </p:cNvPr>
            <p:cNvSpPr/>
            <p:nvPr/>
          </p:nvSpPr>
          <p:spPr>
            <a:xfrm>
              <a:off x="2304238" y="1839152"/>
              <a:ext cx="1053733" cy="30996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F85939F-1FEC-4427-BBCF-7D77626E946D}"/>
                </a:ext>
              </a:extLst>
            </p:cNvPr>
            <p:cNvSpPr/>
            <p:nvPr/>
          </p:nvSpPr>
          <p:spPr>
            <a:xfrm>
              <a:off x="4191603" y="1839152"/>
              <a:ext cx="1120771" cy="30996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8C9FD22-F8F8-4E97-842D-2076FED0F8E3}"/>
                </a:ext>
              </a:extLst>
            </p:cNvPr>
            <p:cNvSpPr/>
            <p:nvPr/>
          </p:nvSpPr>
          <p:spPr>
            <a:xfrm>
              <a:off x="5653676" y="2209780"/>
              <a:ext cx="779469" cy="102706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2B73AB3-5EDA-46E3-8D6A-554B2BFFC4EB}"/>
                </a:ext>
              </a:extLst>
            </p:cNvPr>
            <p:cNvSpPr/>
            <p:nvPr/>
          </p:nvSpPr>
          <p:spPr>
            <a:xfrm>
              <a:off x="5586791" y="3858671"/>
              <a:ext cx="287048" cy="2879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스킬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07F432E-E408-4F29-8F6E-1C2951FDD403}"/>
                </a:ext>
              </a:extLst>
            </p:cNvPr>
            <p:cNvSpPr/>
            <p:nvPr/>
          </p:nvSpPr>
          <p:spPr>
            <a:xfrm>
              <a:off x="5065612" y="3858671"/>
              <a:ext cx="287048" cy="2879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스킬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2DA5E60-5D66-4271-8AB1-658663D14B42}"/>
                </a:ext>
              </a:extLst>
            </p:cNvPr>
            <p:cNvSpPr/>
            <p:nvPr/>
          </p:nvSpPr>
          <p:spPr>
            <a:xfrm>
              <a:off x="4848442" y="4338690"/>
              <a:ext cx="287048" cy="2879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스킬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B9E2B14-3493-48B2-B685-8336FB7644D7}"/>
                </a:ext>
              </a:extLst>
            </p:cNvPr>
            <p:cNvSpPr/>
            <p:nvPr/>
          </p:nvSpPr>
          <p:spPr>
            <a:xfrm>
              <a:off x="4922088" y="4792317"/>
              <a:ext cx="287048" cy="2879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회피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9059FC2-FBC5-4668-BB5E-94A57046E5CD}"/>
                </a:ext>
              </a:extLst>
            </p:cNvPr>
            <p:cNvSpPr/>
            <p:nvPr/>
          </p:nvSpPr>
          <p:spPr>
            <a:xfrm>
              <a:off x="956039" y="1940559"/>
              <a:ext cx="775882" cy="2037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캐릭터 상태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3C86440-54F7-441C-A697-084C5C765919}"/>
                </a:ext>
              </a:extLst>
            </p:cNvPr>
            <p:cNvSpPr/>
            <p:nvPr/>
          </p:nvSpPr>
          <p:spPr>
            <a:xfrm>
              <a:off x="2439091" y="1892272"/>
              <a:ext cx="775882" cy="2037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버프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E0B5F01-5511-4592-A6A5-52DB786DF744}"/>
                </a:ext>
              </a:extLst>
            </p:cNvPr>
            <p:cNvSpPr/>
            <p:nvPr/>
          </p:nvSpPr>
          <p:spPr>
            <a:xfrm>
              <a:off x="4359608" y="1892272"/>
              <a:ext cx="775882" cy="2037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재화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D8E8F87-9332-404E-AB22-C55535D319D1}"/>
                </a:ext>
              </a:extLst>
            </p:cNvPr>
            <p:cNvSpPr/>
            <p:nvPr/>
          </p:nvSpPr>
          <p:spPr>
            <a:xfrm>
              <a:off x="5661951" y="2566730"/>
              <a:ext cx="775882" cy="2037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미니맵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89845BC-DAF0-43CA-B47D-3B041420DB80}"/>
              </a:ext>
            </a:extLst>
          </p:cNvPr>
          <p:cNvSpPr/>
          <p:nvPr/>
        </p:nvSpPr>
        <p:spPr>
          <a:xfrm>
            <a:off x="1066795" y="2676122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85D236C-08ED-480A-B7A0-ABE99118DBC2}"/>
              </a:ext>
            </a:extLst>
          </p:cNvPr>
          <p:cNvSpPr/>
          <p:nvPr/>
        </p:nvSpPr>
        <p:spPr>
          <a:xfrm>
            <a:off x="771956" y="3035650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674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D2F2A-5873-4CF3-8368-1E4CF68D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6F0E5E7A-C0D1-4039-9423-6B1C25825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014348"/>
              </p:ext>
            </p:extLst>
          </p:nvPr>
        </p:nvGraphicFramePr>
        <p:xfrm>
          <a:off x="434753" y="1296400"/>
          <a:ext cx="11309716" cy="400342"/>
        </p:xfrm>
        <a:graphic>
          <a:graphicData uri="http://schemas.openxmlformats.org/drawingml/2006/table">
            <a:tbl>
              <a:tblPr/>
              <a:tblGrid>
                <a:gridCol w="733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2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617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7240">
                  <a:extLst>
                    <a:ext uri="{9D8B030D-6E8A-4147-A177-3AD203B41FA5}">
                      <a16:colId xmlns:a16="http://schemas.microsoft.com/office/drawing/2014/main" val="3162497858"/>
                    </a:ext>
                  </a:extLst>
                </a:gridCol>
                <a:gridCol w="3406227">
                  <a:extLst>
                    <a:ext uri="{9D8B030D-6E8A-4147-A177-3AD203B41FA5}">
                      <a16:colId xmlns:a16="http://schemas.microsoft.com/office/drawing/2014/main" val="946188615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설정 화면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화면의 좌측 가장자리에서 우측으로 </a:t>
                      </a:r>
                      <a:r>
                        <a:rPr lang="ko-KR" altLang="en-US" sz="10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스와이프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(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또는 슬라이드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) 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했을 때 팝업 출력됨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F469A196-56A3-416D-A471-499BAFE9241E}"/>
              </a:ext>
            </a:extLst>
          </p:cNvPr>
          <p:cNvSpPr/>
          <p:nvPr/>
        </p:nvSpPr>
        <p:spPr>
          <a:xfrm>
            <a:off x="9306390" y="1360579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CBD65D-CB58-4FAD-8479-B6EA1663F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296105"/>
              </p:ext>
            </p:extLst>
          </p:nvPr>
        </p:nvGraphicFramePr>
        <p:xfrm>
          <a:off x="6531860" y="2077342"/>
          <a:ext cx="5212609" cy="1185468"/>
        </p:xfrm>
        <a:graphic>
          <a:graphicData uri="http://schemas.openxmlformats.org/drawingml/2006/table">
            <a:tbl>
              <a:tblPr/>
              <a:tblGrid>
                <a:gridCol w="820345">
                  <a:extLst>
                    <a:ext uri="{9D8B030D-6E8A-4147-A177-3AD203B41FA5}">
                      <a16:colId xmlns:a16="http://schemas.microsoft.com/office/drawing/2014/main" val="3906608481"/>
                    </a:ext>
                  </a:extLst>
                </a:gridCol>
                <a:gridCol w="4392264">
                  <a:extLst>
                    <a:ext uri="{9D8B030D-6E8A-4147-A177-3AD203B41FA5}">
                      <a16:colId xmlns:a16="http://schemas.microsoft.com/office/drawing/2014/main" val="3974675167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12696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유저가 옮겨 놓은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배치를 저장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938229577"/>
                  </a:ext>
                </a:extLst>
              </a:tr>
              <a:tr h="2977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②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잘못 배치해서 기본 상태로 되돌리기 원할 시 사용할 버튼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650483386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③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배치된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체험해 볼 수 있도록 하는 버튼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4342180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C7C86A-2462-4567-9456-34DEE3B8A53E}"/>
              </a:ext>
            </a:extLst>
          </p:cNvPr>
          <p:cNvSpPr/>
          <p:nvPr/>
        </p:nvSpPr>
        <p:spPr>
          <a:xfrm>
            <a:off x="8421040" y="1360579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3" name="모서리가 둥근 직사각형 20">
            <a:extLst>
              <a:ext uri="{FF2B5EF4-FFF2-40B4-BE49-F238E27FC236}">
                <a16:creationId xmlns:a16="http://schemas.microsoft.com/office/drawing/2014/main" id="{7A644D27-3BDF-45C6-9322-DD2F46A9DC23}"/>
              </a:ext>
            </a:extLst>
          </p:cNvPr>
          <p:cNvSpPr/>
          <p:nvPr/>
        </p:nvSpPr>
        <p:spPr>
          <a:xfrm>
            <a:off x="10250498" y="1348230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pic>
        <p:nvPicPr>
          <p:cNvPr id="22" name="그림 21" descr="스크린샷이(가) 표시된 사진&#10;&#10;자동 생성된 설명">
            <a:extLst>
              <a:ext uri="{FF2B5EF4-FFF2-40B4-BE49-F238E27FC236}">
                <a16:creationId xmlns:a16="http://schemas.microsoft.com/office/drawing/2014/main" id="{CD6039FB-722C-43D1-8361-9FDDC0AD2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13" y="2061080"/>
            <a:ext cx="5718544" cy="323116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E1027DC-294F-4EB5-B1DF-AA1F9AD560A8}"/>
              </a:ext>
            </a:extLst>
          </p:cNvPr>
          <p:cNvSpPr/>
          <p:nvPr/>
        </p:nvSpPr>
        <p:spPr>
          <a:xfrm>
            <a:off x="701035" y="2508482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7F2DDB4-B55A-4768-9338-1F66C9E414F4}"/>
              </a:ext>
            </a:extLst>
          </p:cNvPr>
          <p:cNvSpPr/>
          <p:nvPr/>
        </p:nvSpPr>
        <p:spPr>
          <a:xfrm>
            <a:off x="701035" y="3149657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4B4000D-DCF9-40F2-82ED-C7372D6E61F8}"/>
              </a:ext>
            </a:extLst>
          </p:cNvPr>
          <p:cNvSpPr/>
          <p:nvPr/>
        </p:nvSpPr>
        <p:spPr>
          <a:xfrm>
            <a:off x="701035" y="3740300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857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D2F2A-5873-4CF3-8368-1E4CF68D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6F0E5E7A-C0D1-4039-9423-6B1C25825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4553251"/>
              </p:ext>
            </p:extLst>
          </p:nvPr>
        </p:nvGraphicFramePr>
        <p:xfrm>
          <a:off x="434753" y="1296400"/>
          <a:ext cx="11309716" cy="400342"/>
        </p:xfrm>
        <a:graphic>
          <a:graphicData uri="http://schemas.openxmlformats.org/drawingml/2006/table">
            <a:tbl>
              <a:tblPr/>
              <a:tblGrid>
                <a:gridCol w="760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9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04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703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5758">
                  <a:extLst>
                    <a:ext uri="{9D8B030D-6E8A-4147-A177-3AD203B41FA5}">
                      <a16:colId xmlns:a16="http://schemas.microsoft.com/office/drawing/2014/main" val="3162497858"/>
                    </a:ext>
                  </a:extLst>
                </a:gridCol>
                <a:gridCol w="3333800">
                  <a:extLst>
                    <a:ext uri="{9D8B030D-6E8A-4147-A177-3AD203B41FA5}">
                      <a16:colId xmlns:a16="http://schemas.microsoft.com/office/drawing/2014/main" val="946188615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시작 화면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게임 시작 시 기존 플레이 기록이 있을 때 유저에게 이어할 것인지 물어보는 팝업 출력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F469A196-56A3-416D-A471-499BAFE9241E}"/>
              </a:ext>
            </a:extLst>
          </p:cNvPr>
          <p:cNvSpPr/>
          <p:nvPr/>
        </p:nvSpPr>
        <p:spPr>
          <a:xfrm>
            <a:off x="10196918" y="1395092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CBD65D-CB58-4FAD-8479-B6EA1663F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546452"/>
              </p:ext>
            </p:extLst>
          </p:nvPr>
        </p:nvGraphicFramePr>
        <p:xfrm>
          <a:off x="6531860" y="1875542"/>
          <a:ext cx="5212609" cy="562254"/>
        </p:xfrm>
        <a:graphic>
          <a:graphicData uri="http://schemas.openxmlformats.org/drawingml/2006/table">
            <a:tbl>
              <a:tblPr/>
              <a:tblGrid>
                <a:gridCol w="820345">
                  <a:extLst>
                    <a:ext uri="{9D8B030D-6E8A-4147-A177-3AD203B41FA5}">
                      <a16:colId xmlns:a16="http://schemas.microsoft.com/office/drawing/2014/main" val="3906608481"/>
                    </a:ext>
                  </a:extLst>
                </a:gridCol>
                <a:gridCol w="4392264">
                  <a:extLst>
                    <a:ext uri="{9D8B030D-6E8A-4147-A177-3AD203B41FA5}">
                      <a16:colId xmlns:a16="http://schemas.microsoft.com/office/drawing/2014/main" val="3974675167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12696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팝업을 출력해 유저에게 계속 진행할지 선택할 수 있도록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출력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938229577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C7C86A-2462-4567-9456-34DEE3B8A53E}"/>
              </a:ext>
            </a:extLst>
          </p:cNvPr>
          <p:cNvSpPr/>
          <p:nvPr/>
        </p:nvSpPr>
        <p:spPr>
          <a:xfrm>
            <a:off x="9366369" y="1382743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3" name="모서리가 둥근 직사각형 20">
            <a:extLst>
              <a:ext uri="{FF2B5EF4-FFF2-40B4-BE49-F238E27FC236}">
                <a16:creationId xmlns:a16="http://schemas.microsoft.com/office/drawing/2014/main" id="{7A644D27-3BDF-45C6-9322-DD2F46A9DC23}"/>
              </a:ext>
            </a:extLst>
          </p:cNvPr>
          <p:cNvSpPr/>
          <p:nvPr/>
        </p:nvSpPr>
        <p:spPr>
          <a:xfrm>
            <a:off x="8573559" y="1370395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652E3B7-6E6C-41EA-99BE-058762C37FE2}"/>
              </a:ext>
            </a:extLst>
          </p:cNvPr>
          <p:cNvGrpSpPr/>
          <p:nvPr/>
        </p:nvGrpSpPr>
        <p:grpSpPr>
          <a:xfrm>
            <a:off x="947463" y="2042551"/>
            <a:ext cx="5083614" cy="2851986"/>
            <a:chOff x="1654664" y="2691131"/>
            <a:chExt cx="4656538" cy="261239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015A945-A2E0-4433-A24A-23BEBD2B2F17}"/>
                </a:ext>
              </a:extLst>
            </p:cNvPr>
            <p:cNvSpPr/>
            <p:nvPr/>
          </p:nvSpPr>
          <p:spPr>
            <a:xfrm>
              <a:off x="1654664" y="2691131"/>
              <a:ext cx="4649834" cy="261239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시작 화면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3FD8CC7-6029-4D4C-9123-57E0ED019095}"/>
                </a:ext>
              </a:extLst>
            </p:cNvPr>
            <p:cNvSpPr/>
            <p:nvPr/>
          </p:nvSpPr>
          <p:spPr>
            <a:xfrm>
              <a:off x="5518888" y="2726829"/>
              <a:ext cx="771980" cy="2027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로그인 </a:t>
              </a:r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ID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5" name="갈매기형 수장 73">
              <a:extLst>
                <a:ext uri="{FF2B5EF4-FFF2-40B4-BE49-F238E27FC236}">
                  <a16:creationId xmlns:a16="http://schemas.microsoft.com/office/drawing/2014/main" id="{CB13965E-1509-4653-8C81-7C006CC844C4}"/>
                </a:ext>
              </a:extLst>
            </p:cNvPr>
            <p:cNvSpPr/>
            <p:nvPr/>
          </p:nvSpPr>
          <p:spPr>
            <a:xfrm rot="10800000">
              <a:off x="5949958" y="3826867"/>
              <a:ext cx="340911" cy="340911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4A56B99-BF10-4DD0-BAFC-70A2D40DCE80}"/>
                </a:ext>
              </a:extLst>
            </p:cNvPr>
            <p:cNvSpPr/>
            <p:nvPr/>
          </p:nvSpPr>
          <p:spPr>
            <a:xfrm>
              <a:off x="2072611" y="3155363"/>
              <a:ext cx="2473854" cy="6495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게임 로고 이미지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CEBAAA2-02BE-4D54-B975-ED1FE95665B2}"/>
                </a:ext>
              </a:extLst>
            </p:cNvPr>
            <p:cNvSpPr/>
            <p:nvPr/>
          </p:nvSpPr>
          <p:spPr>
            <a:xfrm>
              <a:off x="4712167" y="3444500"/>
              <a:ext cx="1247556" cy="3604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게임 주의 사항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1BFA6DE-4BE4-412C-9067-99C0C930CD68}"/>
                </a:ext>
              </a:extLst>
            </p:cNvPr>
            <p:cNvSpPr/>
            <p:nvPr/>
          </p:nvSpPr>
          <p:spPr>
            <a:xfrm>
              <a:off x="4613448" y="2726829"/>
              <a:ext cx="771980" cy="2027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게임 버전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71DC321-4A1D-4C97-A6FE-DE081405C658}"/>
                </a:ext>
              </a:extLst>
            </p:cNvPr>
            <p:cNvSpPr/>
            <p:nvPr/>
          </p:nvSpPr>
          <p:spPr>
            <a:xfrm>
              <a:off x="3592289" y="4976309"/>
              <a:ext cx="771980" cy="2027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설명 텍스트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4FA1AFD-4CB3-4A89-9D49-FDDE8D2392E1}"/>
                </a:ext>
              </a:extLst>
            </p:cNvPr>
            <p:cNvSpPr/>
            <p:nvPr/>
          </p:nvSpPr>
          <p:spPr>
            <a:xfrm>
              <a:off x="1661368" y="2696818"/>
              <a:ext cx="4649834" cy="2601486"/>
            </a:xfrm>
            <a:prstGeom prst="rect">
              <a:avLst/>
            </a:prstGeom>
            <a:solidFill>
              <a:schemeClr val="bg2">
                <a:lumMod val="50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모서리가 둥근 직사각형 20">
              <a:extLst>
                <a:ext uri="{FF2B5EF4-FFF2-40B4-BE49-F238E27FC236}">
                  <a16:creationId xmlns:a16="http://schemas.microsoft.com/office/drawing/2014/main" id="{154E533D-85C0-4DE9-9996-192A3D88DAAF}"/>
                </a:ext>
              </a:extLst>
            </p:cNvPr>
            <p:cNvSpPr/>
            <p:nvPr/>
          </p:nvSpPr>
          <p:spPr>
            <a:xfrm>
              <a:off x="2409538" y="3298782"/>
              <a:ext cx="3196569" cy="1397083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27719C7-459E-4D03-BB69-3A9DAE589D45}"/>
                </a:ext>
              </a:extLst>
            </p:cNvPr>
            <p:cNvSpPr/>
            <p:nvPr/>
          </p:nvSpPr>
          <p:spPr>
            <a:xfrm>
              <a:off x="3104311" y="3959995"/>
              <a:ext cx="765897" cy="49214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3018F46-40AD-4D32-9EFB-B5C34FE9A4EA}"/>
                </a:ext>
              </a:extLst>
            </p:cNvPr>
            <p:cNvSpPr/>
            <p:nvPr/>
          </p:nvSpPr>
          <p:spPr>
            <a:xfrm>
              <a:off x="2906283" y="3388076"/>
              <a:ext cx="2203081" cy="359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기존에 플레이하던 기록이 있습니다</a:t>
              </a:r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.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이어서 하시겠습니까</a:t>
              </a:r>
              <a:r>
                <a:rPr lang="en-US" altLang="ko-KR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?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4F22212-4610-4CE2-8DC5-F8AF9B5F3A8D}"/>
                </a:ext>
              </a:extLst>
            </p:cNvPr>
            <p:cNvSpPr/>
            <p:nvPr/>
          </p:nvSpPr>
          <p:spPr>
            <a:xfrm>
              <a:off x="3135410" y="3987093"/>
              <a:ext cx="702852" cy="4350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예</a:t>
              </a:r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86A7C64-1457-4B3E-88C6-6F6460E1EE0C}"/>
                </a:ext>
              </a:extLst>
            </p:cNvPr>
            <p:cNvSpPr/>
            <p:nvPr/>
          </p:nvSpPr>
          <p:spPr>
            <a:xfrm>
              <a:off x="4110151" y="3959995"/>
              <a:ext cx="765897" cy="49214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A2FE25F-32CE-4231-B39E-BEBC53B8E79D}"/>
                </a:ext>
              </a:extLst>
            </p:cNvPr>
            <p:cNvSpPr/>
            <p:nvPr/>
          </p:nvSpPr>
          <p:spPr>
            <a:xfrm>
              <a:off x="4141250" y="3987093"/>
              <a:ext cx="702852" cy="4350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err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아니오</a:t>
              </a:r>
              <a:endPara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B6D052-0DA0-4DC0-9BC9-047DE6086077}"/>
              </a:ext>
            </a:extLst>
          </p:cNvPr>
          <p:cNvSpPr/>
          <p:nvPr/>
        </p:nvSpPr>
        <p:spPr>
          <a:xfrm>
            <a:off x="1859577" y="2753970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740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D2F2A-5873-4CF3-8368-1E4CF68D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6F0E5E7A-C0D1-4039-9423-6B1C25825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003024"/>
              </p:ext>
            </p:extLst>
          </p:nvPr>
        </p:nvGraphicFramePr>
        <p:xfrm>
          <a:off x="434753" y="1296400"/>
          <a:ext cx="11309716" cy="400342"/>
        </p:xfrm>
        <a:graphic>
          <a:graphicData uri="http://schemas.openxmlformats.org/drawingml/2006/table">
            <a:tbl>
              <a:tblPr/>
              <a:tblGrid>
                <a:gridCol w="729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63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945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8620">
                  <a:extLst>
                    <a:ext uri="{9D8B030D-6E8A-4147-A177-3AD203B41FA5}">
                      <a16:colId xmlns:a16="http://schemas.microsoft.com/office/drawing/2014/main" val="3162497858"/>
                    </a:ext>
                  </a:extLst>
                </a:gridCol>
                <a:gridCol w="4421649">
                  <a:extLst>
                    <a:ext uri="{9D8B030D-6E8A-4147-A177-3AD203B41FA5}">
                      <a16:colId xmlns:a16="http://schemas.microsoft.com/office/drawing/2014/main" val="946188615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대기 화면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게임을 처음 시작하거나 이전 플레이 기록이 없는 경우 등장하는 화면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56172397-96D9-4F4A-8FFD-237602B9460D}"/>
              </a:ext>
            </a:extLst>
          </p:cNvPr>
          <p:cNvSpPr/>
          <p:nvPr/>
        </p:nvSpPr>
        <p:spPr>
          <a:xfrm>
            <a:off x="7523503" y="1368573"/>
            <a:ext cx="599417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" name="모서리가 둥근 사각형 설명선 15">
            <a:extLst>
              <a:ext uri="{FF2B5EF4-FFF2-40B4-BE49-F238E27FC236}">
                <a16:creationId xmlns:a16="http://schemas.microsoft.com/office/drawing/2014/main" id="{D0514940-4524-4BB0-820C-BB6815A8B5D4}"/>
              </a:ext>
            </a:extLst>
          </p:cNvPr>
          <p:cNvSpPr/>
          <p:nvPr/>
        </p:nvSpPr>
        <p:spPr>
          <a:xfrm>
            <a:off x="9001694" y="1364208"/>
            <a:ext cx="521214" cy="23022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69A196-56A3-416D-A471-499BAFE9241E}"/>
              </a:ext>
            </a:extLst>
          </p:cNvPr>
          <p:cNvSpPr/>
          <p:nvPr/>
        </p:nvSpPr>
        <p:spPr>
          <a:xfrm>
            <a:off x="8260481" y="1395092"/>
            <a:ext cx="590135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CBD65D-CB58-4FAD-8479-B6EA1663F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734215"/>
              </p:ext>
            </p:extLst>
          </p:nvPr>
        </p:nvGraphicFramePr>
        <p:xfrm>
          <a:off x="6531860" y="1875542"/>
          <a:ext cx="5212609" cy="3431531"/>
        </p:xfrm>
        <a:graphic>
          <a:graphicData uri="http://schemas.openxmlformats.org/drawingml/2006/table">
            <a:tbl>
              <a:tblPr/>
              <a:tblGrid>
                <a:gridCol w="820345">
                  <a:extLst>
                    <a:ext uri="{9D8B030D-6E8A-4147-A177-3AD203B41FA5}">
                      <a16:colId xmlns:a16="http://schemas.microsoft.com/office/drawing/2014/main" val="3906608481"/>
                    </a:ext>
                  </a:extLst>
                </a:gridCol>
                <a:gridCol w="4392264">
                  <a:extLst>
                    <a:ext uri="{9D8B030D-6E8A-4147-A177-3AD203B41FA5}">
                      <a16:colId xmlns:a16="http://schemas.microsoft.com/office/drawing/2014/main" val="3974675167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12696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던전을 진행하고 획득한 재화를 통해 캐릭터를 강화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편의 기능을 추가하는 장소</a:t>
                      </a: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직접 조작을 통해 게임에 몰입감을 증가 시킴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938229577"/>
                  </a:ext>
                </a:extLst>
              </a:tr>
              <a:tr h="4327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②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캐릭터 초상화를 터치하는 것으로 캐릭터에 대한 상세 정보와 이전 플레이의 기록을 열람할 수 있음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650483386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③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NPC </a:t>
                      </a:r>
                      <a:r>
                        <a:rPr lang="ko-KR" altLang="en-US" sz="1000" dirty="0"/>
                        <a:t>이름을 해당 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의 이미지 위에 출력하고 이름 위에는 해당 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가 수행하는 기능을 표시해 둠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434218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>
                          <a:sym typeface="Malgun Gothic"/>
                        </a:rPr>
                        <a:t>④</a:t>
                      </a: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000" dirty="0"/>
                        <a:t>NPC</a:t>
                      </a:r>
                      <a:r>
                        <a:rPr lang="ko-KR" altLang="en-US" sz="1000" dirty="0"/>
                        <a:t>의 대사를 출력할 때 </a:t>
                      </a:r>
                      <a:r>
                        <a:rPr lang="ko-KR" altLang="en-US" sz="1000" dirty="0" err="1"/>
                        <a:t>툴팁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 활용해 대사를 출력시킴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2117687667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⑤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현재 대기 장소에서 유저의 캐릭터가 어디 있는 지와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의 위치를 대략적으로 표시 함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12459227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2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⑥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현재 소지하고 있는 재화와 던전 시작 시 기본으로 소지하게 될 재화를 화면 상단에 표시함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349642924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2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⑦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상호작용 버튼의 경우 주위에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NPC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가 없는 경우 비활성화 시킴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278470190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C7C86A-2462-4567-9456-34DEE3B8A53E}"/>
              </a:ext>
            </a:extLst>
          </p:cNvPr>
          <p:cNvSpPr/>
          <p:nvPr/>
        </p:nvSpPr>
        <p:spPr>
          <a:xfrm>
            <a:off x="9673986" y="1377455"/>
            <a:ext cx="545443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B1A373-F5CC-43C2-BFB9-3EF89B0EE691}"/>
              </a:ext>
            </a:extLst>
          </p:cNvPr>
          <p:cNvSpPr/>
          <p:nvPr/>
        </p:nvSpPr>
        <p:spPr>
          <a:xfrm>
            <a:off x="10354171" y="1364208"/>
            <a:ext cx="545444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5AF7CF9-1CE7-467F-B38C-273D631EB7B7}"/>
              </a:ext>
            </a:extLst>
          </p:cNvPr>
          <p:cNvSpPr/>
          <p:nvPr/>
        </p:nvSpPr>
        <p:spPr>
          <a:xfrm>
            <a:off x="11034357" y="1364208"/>
            <a:ext cx="545444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pic>
        <p:nvPicPr>
          <p:cNvPr id="22" name="그림 21" descr="시계이(가) 표시된 사진&#10;&#10;자동 생성된 설명">
            <a:extLst>
              <a:ext uri="{FF2B5EF4-FFF2-40B4-BE49-F238E27FC236}">
                <a16:creationId xmlns:a16="http://schemas.microsoft.com/office/drawing/2014/main" id="{00D03D3D-0681-48F7-9510-BDA6E50AE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86" y="1890131"/>
            <a:ext cx="5755123" cy="3237257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BEE6F9D-70F2-43F7-A2A4-FBA390E5F9AD}"/>
              </a:ext>
            </a:extLst>
          </p:cNvPr>
          <p:cNvSpPr/>
          <p:nvPr/>
        </p:nvSpPr>
        <p:spPr>
          <a:xfrm>
            <a:off x="5316887" y="5320777"/>
            <a:ext cx="717124" cy="649611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상호작용</a:t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cxnSp>
        <p:nvCxnSpPr>
          <p:cNvPr id="24" name="직선 화살표 연결선 45">
            <a:extLst>
              <a:ext uri="{FF2B5EF4-FFF2-40B4-BE49-F238E27FC236}">
                <a16:creationId xmlns:a16="http://schemas.microsoft.com/office/drawing/2014/main" id="{1D8F59E2-69F3-4B0E-814B-27D9F191D5BF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5675449" y="4925299"/>
            <a:ext cx="2" cy="395478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45">
            <a:extLst>
              <a:ext uri="{FF2B5EF4-FFF2-40B4-BE49-F238E27FC236}">
                <a16:creationId xmlns:a16="http://schemas.microsoft.com/office/drawing/2014/main" id="{B6EAAA01-07AE-430F-9A31-BA71F2DAADE7}"/>
              </a:ext>
            </a:extLst>
          </p:cNvPr>
          <p:cNvCxnSpPr>
            <a:cxnSpLocks/>
          </p:cNvCxnSpPr>
          <p:nvPr/>
        </p:nvCxnSpPr>
        <p:spPr>
          <a:xfrm flipV="1">
            <a:off x="5675449" y="4793915"/>
            <a:ext cx="0" cy="49819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7597396-E658-43A8-AB48-7CE072BBD21B}"/>
              </a:ext>
            </a:extLst>
          </p:cNvPr>
          <p:cNvSpPr/>
          <p:nvPr/>
        </p:nvSpPr>
        <p:spPr>
          <a:xfrm>
            <a:off x="593435" y="1776978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6AD5408-D9D3-4E70-A843-4EB0BB7A3C95}"/>
              </a:ext>
            </a:extLst>
          </p:cNvPr>
          <p:cNvSpPr/>
          <p:nvPr/>
        </p:nvSpPr>
        <p:spPr>
          <a:xfrm>
            <a:off x="708344" y="2003283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CFF89C4-CA8E-4AB1-A659-E16BAC9E6B4C}"/>
              </a:ext>
            </a:extLst>
          </p:cNvPr>
          <p:cNvSpPr/>
          <p:nvPr/>
        </p:nvSpPr>
        <p:spPr>
          <a:xfrm>
            <a:off x="3562647" y="2315703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모서리가 둥근 사각형 설명선 15">
            <a:extLst>
              <a:ext uri="{FF2B5EF4-FFF2-40B4-BE49-F238E27FC236}">
                <a16:creationId xmlns:a16="http://schemas.microsoft.com/office/drawing/2014/main" id="{1A8EEE9A-BA9A-4C45-AB7E-7B1E629139AA}"/>
              </a:ext>
            </a:extLst>
          </p:cNvPr>
          <p:cNvSpPr/>
          <p:nvPr/>
        </p:nvSpPr>
        <p:spPr>
          <a:xfrm>
            <a:off x="4422074" y="2232644"/>
            <a:ext cx="521214" cy="230220"/>
          </a:xfrm>
          <a:prstGeom prst="wedgeRoundRectCallout">
            <a:avLst>
              <a:gd name="adj1" fmla="val -63857"/>
              <a:gd name="adj2" fmla="val 112712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대사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FF435D1-74D2-4D11-8B77-9D8ED3DBE056}"/>
              </a:ext>
            </a:extLst>
          </p:cNvPr>
          <p:cNvSpPr/>
          <p:nvPr/>
        </p:nvSpPr>
        <p:spPr>
          <a:xfrm>
            <a:off x="4261340" y="2172864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99712E-6215-490D-A03F-DE138B94D445}"/>
              </a:ext>
            </a:extLst>
          </p:cNvPr>
          <p:cNvSpPr/>
          <p:nvPr/>
        </p:nvSpPr>
        <p:spPr>
          <a:xfrm>
            <a:off x="5560540" y="2462864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498F400-6809-463E-8AF9-ED175E33250B}"/>
              </a:ext>
            </a:extLst>
          </p:cNvPr>
          <p:cNvSpPr/>
          <p:nvPr/>
        </p:nvSpPr>
        <p:spPr>
          <a:xfrm>
            <a:off x="2634460" y="1875542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6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D946EFA-C62B-4F60-8CF1-BD90DC3729BB}"/>
              </a:ext>
            </a:extLst>
          </p:cNvPr>
          <p:cNvSpPr/>
          <p:nvPr/>
        </p:nvSpPr>
        <p:spPr>
          <a:xfrm>
            <a:off x="5201978" y="4001522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7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448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B52A7-AF83-4663-81DF-2E4DFA15A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버전 관리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70D03C3-85EC-4868-A990-CF8F7109D8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0729544"/>
              </p:ext>
            </p:extLst>
          </p:nvPr>
        </p:nvGraphicFramePr>
        <p:xfrm>
          <a:off x="419100" y="1221596"/>
          <a:ext cx="11315700" cy="5199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758655669"/>
                    </a:ext>
                  </a:extLst>
                </a:gridCol>
                <a:gridCol w="1321854">
                  <a:extLst>
                    <a:ext uri="{9D8B030D-6E8A-4147-A177-3AD203B41FA5}">
                      <a16:colId xmlns:a16="http://schemas.microsoft.com/office/drawing/2014/main" val="3162267657"/>
                    </a:ext>
                  </a:extLst>
                </a:gridCol>
                <a:gridCol w="931653">
                  <a:extLst>
                    <a:ext uri="{9D8B030D-6E8A-4147-A177-3AD203B41FA5}">
                      <a16:colId xmlns:a16="http://schemas.microsoft.com/office/drawing/2014/main" val="1755186272"/>
                    </a:ext>
                  </a:extLst>
                </a:gridCol>
                <a:gridCol w="8551653">
                  <a:extLst>
                    <a:ext uri="{9D8B030D-6E8A-4147-A177-3AD203B41FA5}">
                      <a16:colId xmlns:a16="http://schemas.microsoft.com/office/drawing/2014/main" val="105652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Ver.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수정일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395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19.11.27(4)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정재호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기존 분석자료를 추가한 이후 분석 정보 정리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템플릿 장식 변경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분석 게임 씬 전환 정보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9628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19.11.28(3)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분석 자료 정리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씬 정보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네이밍 규칙 정립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레이어 정리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씬 흐름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902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19.11.29(4)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36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1.3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19.11.29(2)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881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19.11.30(6)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781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19.12.01(3)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00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19.12.02(2)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필요 없는 슬라이드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5925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19.12.02(1)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템플릿 구조화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6828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19.12.03(4)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템플릿 구조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분석 자료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7256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2853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571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396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863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6918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D2F2A-5873-4CF3-8368-1E4CF68D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6F0E5E7A-C0D1-4039-9423-6B1C25825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0484783"/>
              </p:ext>
            </p:extLst>
          </p:nvPr>
        </p:nvGraphicFramePr>
        <p:xfrm>
          <a:off x="434753" y="1296400"/>
          <a:ext cx="11309716" cy="400342"/>
        </p:xfrm>
        <a:graphic>
          <a:graphicData uri="http://schemas.openxmlformats.org/drawingml/2006/table">
            <a:tbl>
              <a:tblPr/>
              <a:tblGrid>
                <a:gridCol w="6701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6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343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2860">
                  <a:extLst>
                    <a:ext uri="{9D8B030D-6E8A-4147-A177-3AD203B41FA5}">
                      <a16:colId xmlns:a16="http://schemas.microsoft.com/office/drawing/2014/main" val="3162497858"/>
                    </a:ext>
                  </a:extLst>
                </a:gridCol>
                <a:gridCol w="3989322">
                  <a:extLst>
                    <a:ext uri="{9D8B030D-6E8A-4147-A177-3AD203B41FA5}">
                      <a16:colId xmlns:a16="http://schemas.microsoft.com/office/drawing/2014/main" val="946188615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대기 화면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캐릭터 강화 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NPC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에게 상호작용 했을 때 출력되는 팝업 창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F469A196-56A3-416D-A471-499BAFE9241E}"/>
              </a:ext>
            </a:extLst>
          </p:cNvPr>
          <p:cNvSpPr/>
          <p:nvPr/>
        </p:nvSpPr>
        <p:spPr>
          <a:xfrm>
            <a:off x="7947441" y="1395092"/>
            <a:ext cx="617439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CBD65D-CB58-4FAD-8479-B6EA1663F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877387"/>
              </p:ext>
            </p:extLst>
          </p:nvPr>
        </p:nvGraphicFramePr>
        <p:xfrm>
          <a:off x="6531860" y="1875542"/>
          <a:ext cx="5212609" cy="2320216"/>
        </p:xfrm>
        <a:graphic>
          <a:graphicData uri="http://schemas.openxmlformats.org/drawingml/2006/table">
            <a:tbl>
              <a:tblPr/>
              <a:tblGrid>
                <a:gridCol w="820345">
                  <a:extLst>
                    <a:ext uri="{9D8B030D-6E8A-4147-A177-3AD203B41FA5}">
                      <a16:colId xmlns:a16="http://schemas.microsoft.com/office/drawing/2014/main" val="3906608481"/>
                    </a:ext>
                  </a:extLst>
                </a:gridCol>
                <a:gridCol w="4392264">
                  <a:extLst>
                    <a:ext uri="{9D8B030D-6E8A-4147-A177-3AD203B41FA5}">
                      <a16:colId xmlns:a16="http://schemas.microsoft.com/office/drawing/2014/main" val="3974675167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12696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성능을 보여주는 칸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938229577"/>
                  </a:ext>
                </a:extLst>
              </a:tr>
              <a:tr h="4327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②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현재 적용된 캐릭터의 코스튬을 보여주는 칸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좌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또는 우로 슬라이드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또는 </a:t>
                      </a:r>
                      <a:r>
                        <a:rPr lang="ko-KR" altLang="en-US" sz="1000" dirty="0" err="1"/>
                        <a:t>스와이프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하는 것으로 코스튬을 선택할 수 있음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650483386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③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선택한 코스튬이 소지하지 않은 코스튬의 경우 하단에 구매 버튼이 활성화됨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434218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>
                          <a:sym typeface="Malgun Gothic"/>
                        </a:rPr>
                        <a:t>④</a:t>
                      </a: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육성 정도를 보여주는 텍스트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2117687667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⑤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다음 레벨에 획득가능한 효과를 출력함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12459227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2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⑥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강화에 필요한 재화 량을 출력하고 하단에 강화 버튼 출력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349642924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C7C86A-2462-4567-9456-34DEE3B8A53E}"/>
              </a:ext>
            </a:extLst>
          </p:cNvPr>
          <p:cNvSpPr/>
          <p:nvPr/>
        </p:nvSpPr>
        <p:spPr>
          <a:xfrm>
            <a:off x="8714123" y="1394708"/>
            <a:ext cx="570680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3" name="모서리가 둥근 직사각형 20">
            <a:extLst>
              <a:ext uri="{FF2B5EF4-FFF2-40B4-BE49-F238E27FC236}">
                <a16:creationId xmlns:a16="http://schemas.microsoft.com/office/drawing/2014/main" id="{7A644D27-3BDF-45C6-9322-DD2F46A9DC23}"/>
              </a:ext>
            </a:extLst>
          </p:cNvPr>
          <p:cNvSpPr/>
          <p:nvPr/>
        </p:nvSpPr>
        <p:spPr>
          <a:xfrm>
            <a:off x="9434046" y="1370011"/>
            <a:ext cx="545329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3BFA8E4-E7FF-4BBE-A6C7-88C19B16CD37}"/>
              </a:ext>
            </a:extLst>
          </p:cNvPr>
          <p:cNvGrpSpPr/>
          <p:nvPr/>
        </p:nvGrpSpPr>
        <p:grpSpPr>
          <a:xfrm>
            <a:off x="599923" y="1861138"/>
            <a:ext cx="5755123" cy="3237258"/>
            <a:chOff x="1464828" y="2292419"/>
            <a:chExt cx="5755123" cy="3237258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BD8AB7C-9221-48AF-B9A8-3E0C7888E167}"/>
                </a:ext>
              </a:extLst>
            </p:cNvPr>
            <p:cNvGrpSpPr/>
            <p:nvPr/>
          </p:nvGrpSpPr>
          <p:grpSpPr>
            <a:xfrm>
              <a:off x="1464828" y="2292420"/>
              <a:ext cx="5755123" cy="3237257"/>
              <a:chOff x="1464828" y="2292420"/>
              <a:chExt cx="5755123" cy="3237257"/>
            </a:xfrm>
          </p:grpSpPr>
          <p:pic>
            <p:nvPicPr>
              <p:cNvPr id="25" name="그림 24" descr="시계이(가) 표시된 사진&#10;&#10;자동 생성된 설명">
                <a:extLst>
                  <a:ext uri="{FF2B5EF4-FFF2-40B4-BE49-F238E27FC236}">
                    <a16:creationId xmlns:a16="http://schemas.microsoft.com/office/drawing/2014/main" id="{EA1CFCB3-31B2-4F65-98F5-9B6F95A9A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828" y="2292420"/>
                <a:ext cx="5755123" cy="3237257"/>
              </a:xfrm>
              <a:prstGeom prst="rect">
                <a:avLst/>
              </a:prstGeom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42F18274-9EC8-429A-A01D-239866EC5AF7}"/>
                  </a:ext>
                </a:extLst>
              </p:cNvPr>
              <p:cNvSpPr/>
              <p:nvPr/>
            </p:nvSpPr>
            <p:spPr>
              <a:xfrm>
                <a:off x="1490663" y="2773171"/>
                <a:ext cx="1776412" cy="176549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2FFB3BF-CEA0-49BB-89DA-DAC404BB5551}"/>
                </a:ext>
              </a:extLst>
            </p:cNvPr>
            <p:cNvSpPr/>
            <p:nvPr/>
          </p:nvSpPr>
          <p:spPr>
            <a:xfrm>
              <a:off x="1473643" y="2292419"/>
              <a:ext cx="5746308" cy="3237257"/>
            </a:xfrm>
            <a:prstGeom prst="rect">
              <a:avLst/>
            </a:prstGeom>
            <a:solidFill>
              <a:schemeClr val="bg2">
                <a:lumMod val="50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  <p:sp>
        <p:nvSpPr>
          <p:cNvPr id="27" name="모서리가 둥근 직사각형 20">
            <a:extLst>
              <a:ext uri="{FF2B5EF4-FFF2-40B4-BE49-F238E27FC236}">
                <a16:creationId xmlns:a16="http://schemas.microsoft.com/office/drawing/2014/main" id="{A4FFE7A2-A7B2-4E69-B0A4-9352B30B10B9}"/>
              </a:ext>
            </a:extLst>
          </p:cNvPr>
          <p:cNvSpPr/>
          <p:nvPr/>
        </p:nvSpPr>
        <p:spPr>
          <a:xfrm>
            <a:off x="1209675" y="2107858"/>
            <a:ext cx="4535618" cy="2405897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2374F55-03A9-43C1-8B99-C61B2EFF09D6}"/>
              </a:ext>
            </a:extLst>
          </p:cNvPr>
          <p:cNvSpPr/>
          <p:nvPr/>
        </p:nvSpPr>
        <p:spPr>
          <a:xfrm>
            <a:off x="2648031" y="4760474"/>
            <a:ext cx="1662984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터치하여 닫기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FCF1F1F-2394-4693-B6ED-47B770EA153F}"/>
              </a:ext>
            </a:extLst>
          </p:cNvPr>
          <p:cNvSpPr/>
          <p:nvPr/>
        </p:nvSpPr>
        <p:spPr>
          <a:xfrm>
            <a:off x="2648031" y="2240027"/>
            <a:ext cx="1662984" cy="2730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89E968A-4EBA-4DCF-8D0A-28951FB84C88}"/>
              </a:ext>
            </a:extLst>
          </p:cNvPr>
          <p:cNvSpPr/>
          <p:nvPr/>
        </p:nvSpPr>
        <p:spPr>
          <a:xfrm>
            <a:off x="1407300" y="2572955"/>
            <a:ext cx="1365405" cy="163938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성능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934652-0D19-4724-BE59-AFCCCF3285F3}"/>
              </a:ext>
            </a:extLst>
          </p:cNvPr>
          <p:cNvSpPr/>
          <p:nvPr/>
        </p:nvSpPr>
        <p:spPr>
          <a:xfrm>
            <a:off x="4224467" y="2584570"/>
            <a:ext cx="1323238" cy="32406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육성 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LV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E255440-F519-4729-800C-0B1B96A64206}"/>
              </a:ext>
            </a:extLst>
          </p:cNvPr>
          <p:cNvSpPr/>
          <p:nvPr/>
        </p:nvSpPr>
        <p:spPr>
          <a:xfrm>
            <a:off x="4224467" y="2973791"/>
            <a:ext cx="1323238" cy="32406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최근 획득한 효과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B56687C-C17B-4F11-A652-19F807F253B1}"/>
              </a:ext>
            </a:extLst>
          </p:cNvPr>
          <p:cNvSpPr/>
          <p:nvPr/>
        </p:nvSpPr>
        <p:spPr>
          <a:xfrm>
            <a:off x="4224467" y="3363012"/>
            <a:ext cx="1323238" cy="32406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다음 강화로 획득가능한 효과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1B4FA57-55A4-4D2B-BF5D-7413D7E8C25E}"/>
              </a:ext>
            </a:extLst>
          </p:cNvPr>
          <p:cNvSpPr/>
          <p:nvPr/>
        </p:nvSpPr>
        <p:spPr>
          <a:xfrm>
            <a:off x="4311015" y="4054406"/>
            <a:ext cx="1134764" cy="3223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버튼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D0C2F6B-4509-4DC9-9690-A974EE3FB90B}"/>
              </a:ext>
            </a:extLst>
          </p:cNvPr>
          <p:cNvSpPr/>
          <p:nvPr/>
        </p:nvSpPr>
        <p:spPr>
          <a:xfrm>
            <a:off x="4317927" y="3729748"/>
            <a:ext cx="1134764" cy="2730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필요 </a:t>
            </a:r>
            <a:r>
              <a:rPr lang="ko-KR" altLang="en-US" sz="7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재화량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9C96DA-D2CB-4D93-9D88-59A05B10D6CC}"/>
              </a:ext>
            </a:extLst>
          </p:cNvPr>
          <p:cNvSpPr/>
          <p:nvPr/>
        </p:nvSpPr>
        <p:spPr>
          <a:xfrm>
            <a:off x="2946308" y="2572955"/>
            <a:ext cx="1080572" cy="119819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이미지</a:t>
            </a:r>
          </a:p>
        </p:txBody>
      </p:sp>
      <p:sp>
        <p:nvSpPr>
          <p:cNvPr id="37" name="갈매기형 수장 73">
            <a:extLst>
              <a:ext uri="{FF2B5EF4-FFF2-40B4-BE49-F238E27FC236}">
                <a16:creationId xmlns:a16="http://schemas.microsoft.com/office/drawing/2014/main" id="{977DA06C-8A5F-4DE1-BE86-88F493D6937F}"/>
              </a:ext>
            </a:extLst>
          </p:cNvPr>
          <p:cNvSpPr/>
          <p:nvPr/>
        </p:nvSpPr>
        <p:spPr>
          <a:xfrm rot="10800000">
            <a:off x="2870108" y="2973791"/>
            <a:ext cx="137001" cy="34263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8" name="갈매기형 수장 73">
            <a:extLst>
              <a:ext uri="{FF2B5EF4-FFF2-40B4-BE49-F238E27FC236}">
                <a16:creationId xmlns:a16="http://schemas.microsoft.com/office/drawing/2014/main" id="{BCA4B786-387F-466C-AB32-478FADCDCDD1}"/>
              </a:ext>
            </a:extLst>
          </p:cNvPr>
          <p:cNvSpPr/>
          <p:nvPr/>
        </p:nvSpPr>
        <p:spPr>
          <a:xfrm rot="10800000" flipH="1">
            <a:off x="3966079" y="2973791"/>
            <a:ext cx="137000" cy="34263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5AA439E-0158-4DF5-89E1-F5C9C2E14157}"/>
              </a:ext>
            </a:extLst>
          </p:cNvPr>
          <p:cNvSpPr/>
          <p:nvPr/>
        </p:nvSpPr>
        <p:spPr>
          <a:xfrm>
            <a:off x="2919212" y="3940103"/>
            <a:ext cx="1134764" cy="404694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코스튬 구매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A1691E-2484-4F39-B65B-10B58F839C4C}"/>
              </a:ext>
            </a:extLst>
          </p:cNvPr>
          <p:cNvSpPr/>
          <p:nvPr/>
        </p:nvSpPr>
        <p:spPr>
          <a:xfrm>
            <a:off x="10128618" y="1395092"/>
            <a:ext cx="617439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503047-2C44-4583-9F47-5DEFD196AE3A}"/>
              </a:ext>
            </a:extLst>
          </p:cNvPr>
          <p:cNvSpPr/>
          <p:nvPr/>
        </p:nvSpPr>
        <p:spPr>
          <a:xfrm>
            <a:off x="10895300" y="1394708"/>
            <a:ext cx="570680" cy="203726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 활성화 버튼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821C361-8611-42A5-9578-79FA5EE53E83}"/>
              </a:ext>
            </a:extLst>
          </p:cNvPr>
          <p:cNvSpPr/>
          <p:nvPr/>
        </p:nvSpPr>
        <p:spPr>
          <a:xfrm>
            <a:off x="1331101" y="2513081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AB5280B-7EF3-461E-AC9D-8F05A73B32D6}"/>
              </a:ext>
            </a:extLst>
          </p:cNvPr>
          <p:cNvSpPr/>
          <p:nvPr/>
        </p:nvSpPr>
        <p:spPr>
          <a:xfrm>
            <a:off x="2870107" y="2484408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EE8AFC4-B842-44CD-825A-BAE25FCC9BD9}"/>
              </a:ext>
            </a:extLst>
          </p:cNvPr>
          <p:cNvSpPr/>
          <p:nvPr/>
        </p:nvSpPr>
        <p:spPr>
          <a:xfrm>
            <a:off x="2855421" y="3856678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3431706-BDAB-4886-A458-25C0EF28841D}"/>
              </a:ext>
            </a:extLst>
          </p:cNvPr>
          <p:cNvSpPr/>
          <p:nvPr/>
        </p:nvSpPr>
        <p:spPr>
          <a:xfrm>
            <a:off x="4192791" y="2535619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39CB7F0-D2E4-4C9B-A5FE-AAD2BF406CFF}"/>
              </a:ext>
            </a:extLst>
          </p:cNvPr>
          <p:cNvSpPr/>
          <p:nvPr/>
        </p:nvSpPr>
        <p:spPr>
          <a:xfrm>
            <a:off x="4192791" y="3253713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65845F-0279-4632-8EF5-895BE5115954}"/>
              </a:ext>
            </a:extLst>
          </p:cNvPr>
          <p:cNvSpPr/>
          <p:nvPr/>
        </p:nvSpPr>
        <p:spPr>
          <a:xfrm>
            <a:off x="4243943" y="3915452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6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153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D2F2A-5873-4CF3-8368-1E4CF68D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6F0E5E7A-C0D1-4039-9423-6B1C25825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9075374"/>
              </p:ext>
            </p:extLst>
          </p:nvPr>
        </p:nvGraphicFramePr>
        <p:xfrm>
          <a:off x="434753" y="1296400"/>
          <a:ext cx="11309716" cy="400342"/>
        </p:xfrm>
        <a:graphic>
          <a:graphicData uri="http://schemas.openxmlformats.org/drawingml/2006/table">
            <a:tbl>
              <a:tblPr/>
              <a:tblGrid>
                <a:gridCol w="723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9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91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2860">
                  <a:extLst>
                    <a:ext uri="{9D8B030D-6E8A-4147-A177-3AD203B41FA5}">
                      <a16:colId xmlns:a16="http://schemas.microsoft.com/office/drawing/2014/main" val="3162497858"/>
                    </a:ext>
                  </a:extLst>
                </a:gridCol>
                <a:gridCol w="3989322">
                  <a:extLst>
                    <a:ext uri="{9D8B030D-6E8A-4147-A177-3AD203B41FA5}">
                      <a16:colId xmlns:a16="http://schemas.microsoft.com/office/drawing/2014/main" val="946188615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대기 화면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스킬 강화 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NPC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와 상호작용했을 때 등장하는 팝업 창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F469A196-56A3-416D-A471-499BAFE9241E}"/>
              </a:ext>
            </a:extLst>
          </p:cNvPr>
          <p:cNvSpPr/>
          <p:nvPr/>
        </p:nvSpPr>
        <p:spPr>
          <a:xfrm>
            <a:off x="7962681" y="1395092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CBD65D-CB58-4FAD-8479-B6EA1663F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020319"/>
              </p:ext>
            </p:extLst>
          </p:nvPr>
        </p:nvGraphicFramePr>
        <p:xfrm>
          <a:off x="6531860" y="1875542"/>
          <a:ext cx="5212609" cy="1385395"/>
        </p:xfrm>
        <a:graphic>
          <a:graphicData uri="http://schemas.openxmlformats.org/drawingml/2006/table">
            <a:tbl>
              <a:tblPr/>
              <a:tblGrid>
                <a:gridCol w="820345">
                  <a:extLst>
                    <a:ext uri="{9D8B030D-6E8A-4147-A177-3AD203B41FA5}">
                      <a16:colId xmlns:a16="http://schemas.microsoft.com/office/drawing/2014/main" val="3906608481"/>
                    </a:ext>
                  </a:extLst>
                </a:gridCol>
                <a:gridCol w="4392264">
                  <a:extLst>
                    <a:ext uri="{9D8B030D-6E8A-4147-A177-3AD203B41FA5}">
                      <a16:colId xmlns:a16="http://schemas.microsoft.com/office/drawing/2014/main" val="3974675167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12696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스킬의 종류를 알려주는 텍스트와 이미지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938229577"/>
                  </a:ext>
                </a:extLst>
              </a:tr>
              <a:tr h="4327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②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현재 강화 정도와 이전에 강화 했던 스킬의 효과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이후 강화로 얻을 수 있는 효과를 출력</a:t>
                      </a: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상하로 </a:t>
                      </a:r>
                      <a:r>
                        <a:rPr lang="ko-KR" altLang="en-US" sz="1000" dirty="0" err="1"/>
                        <a:t>스와이프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또는 슬라이드 하는 것으로 열람 가능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650483386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③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강화 버튼 상단에 강화에 필요한 재화를 출력함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4342180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C7C86A-2462-4567-9456-34DEE3B8A53E}"/>
              </a:ext>
            </a:extLst>
          </p:cNvPr>
          <p:cNvSpPr/>
          <p:nvPr/>
        </p:nvSpPr>
        <p:spPr>
          <a:xfrm>
            <a:off x="9721487" y="1395092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3" name="모서리가 둥근 직사각형 20">
            <a:extLst>
              <a:ext uri="{FF2B5EF4-FFF2-40B4-BE49-F238E27FC236}">
                <a16:creationId xmlns:a16="http://schemas.microsoft.com/office/drawing/2014/main" id="{7A644D27-3BDF-45C6-9322-DD2F46A9DC23}"/>
              </a:ext>
            </a:extLst>
          </p:cNvPr>
          <p:cNvSpPr/>
          <p:nvPr/>
        </p:nvSpPr>
        <p:spPr>
          <a:xfrm>
            <a:off x="10555450" y="1382359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5AF7CF9-1CE7-467F-B38C-273D631EB7B7}"/>
              </a:ext>
            </a:extLst>
          </p:cNvPr>
          <p:cNvSpPr/>
          <p:nvPr/>
        </p:nvSpPr>
        <p:spPr>
          <a:xfrm>
            <a:off x="8842084" y="1395092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3F1034E-EE34-4DAF-98A4-446E621711B2}"/>
              </a:ext>
            </a:extLst>
          </p:cNvPr>
          <p:cNvGrpSpPr/>
          <p:nvPr/>
        </p:nvGrpSpPr>
        <p:grpSpPr>
          <a:xfrm>
            <a:off x="685086" y="1956168"/>
            <a:ext cx="5755123" cy="3237258"/>
            <a:chOff x="1464828" y="2292419"/>
            <a:chExt cx="5755123" cy="3237258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08163B2D-792E-43B5-A005-3FF895FCD524}"/>
                </a:ext>
              </a:extLst>
            </p:cNvPr>
            <p:cNvGrpSpPr/>
            <p:nvPr/>
          </p:nvGrpSpPr>
          <p:grpSpPr>
            <a:xfrm>
              <a:off x="1464828" y="2292420"/>
              <a:ext cx="5755123" cy="3237257"/>
              <a:chOff x="1464828" y="2292420"/>
              <a:chExt cx="5755123" cy="3237257"/>
            </a:xfrm>
          </p:grpSpPr>
          <p:pic>
            <p:nvPicPr>
              <p:cNvPr id="25" name="그림 24" descr="시계이(가) 표시된 사진&#10;&#10;자동 생성된 설명">
                <a:extLst>
                  <a:ext uri="{FF2B5EF4-FFF2-40B4-BE49-F238E27FC236}">
                    <a16:creationId xmlns:a16="http://schemas.microsoft.com/office/drawing/2014/main" id="{944F2BAE-3CBF-4428-9D62-95D31865FB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828" y="2292420"/>
                <a:ext cx="5755123" cy="3237257"/>
              </a:xfrm>
              <a:prstGeom prst="rect">
                <a:avLst/>
              </a:prstGeom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7ED8DF3-97B4-477C-9D83-F28D62736DDD}"/>
                  </a:ext>
                </a:extLst>
              </p:cNvPr>
              <p:cNvSpPr/>
              <p:nvPr/>
            </p:nvSpPr>
            <p:spPr>
              <a:xfrm>
                <a:off x="1490663" y="2773171"/>
                <a:ext cx="1776412" cy="176549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F5BE6A8-1DA4-4B8E-81A9-1DF94E8088A4}"/>
                </a:ext>
              </a:extLst>
            </p:cNvPr>
            <p:cNvSpPr/>
            <p:nvPr/>
          </p:nvSpPr>
          <p:spPr>
            <a:xfrm>
              <a:off x="1473643" y="2292419"/>
              <a:ext cx="5746308" cy="3237257"/>
            </a:xfrm>
            <a:prstGeom prst="rect">
              <a:avLst/>
            </a:prstGeom>
            <a:solidFill>
              <a:schemeClr val="bg2">
                <a:lumMod val="50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  <p:sp>
        <p:nvSpPr>
          <p:cNvPr id="27" name="모서리가 둥근 직사각형 20">
            <a:extLst>
              <a:ext uri="{FF2B5EF4-FFF2-40B4-BE49-F238E27FC236}">
                <a16:creationId xmlns:a16="http://schemas.microsoft.com/office/drawing/2014/main" id="{2A599977-B304-4563-B54F-3EFE923536DF}"/>
              </a:ext>
            </a:extLst>
          </p:cNvPr>
          <p:cNvSpPr/>
          <p:nvPr/>
        </p:nvSpPr>
        <p:spPr>
          <a:xfrm>
            <a:off x="1294838" y="2202888"/>
            <a:ext cx="4535618" cy="2405897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581764F-3221-496A-8A97-5FC96009C9FE}"/>
              </a:ext>
            </a:extLst>
          </p:cNvPr>
          <p:cNvSpPr/>
          <p:nvPr/>
        </p:nvSpPr>
        <p:spPr>
          <a:xfrm>
            <a:off x="2733194" y="4855504"/>
            <a:ext cx="1662984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터치하여 닫기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C20514C-88AD-4D94-B1BE-55B87AD8850F}"/>
              </a:ext>
            </a:extLst>
          </p:cNvPr>
          <p:cNvSpPr/>
          <p:nvPr/>
        </p:nvSpPr>
        <p:spPr>
          <a:xfrm>
            <a:off x="2733194" y="2335057"/>
            <a:ext cx="1662984" cy="2730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스킬강화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81D8389-60D2-4FE9-A31B-9132B114C250}"/>
              </a:ext>
            </a:extLst>
          </p:cNvPr>
          <p:cNvSpPr/>
          <p:nvPr/>
        </p:nvSpPr>
        <p:spPr>
          <a:xfrm>
            <a:off x="1492463" y="2989541"/>
            <a:ext cx="1365405" cy="110829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성능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1A8FD6E-27F4-470F-A851-6933092B9CCD}"/>
              </a:ext>
            </a:extLst>
          </p:cNvPr>
          <p:cNvSpPr/>
          <p:nvPr/>
        </p:nvSpPr>
        <p:spPr>
          <a:xfrm>
            <a:off x="3004375" y="4149436"/>
            <a:ext cx="1134764" cy="3223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버튼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739906E-FCAB-44C2-BA12-EB5120A94813}"/>
              </a:ext>
            </a:extLst>
          </p:cNvPr>
          <p:cNvSpPr/>
          <p:nvPr/>
        </p:nvSpPr>
        <p:spPr>
          <a:xfrm>
            <a:off x="1611090" y="4149436"/>
            <a:ext cx="1134764" cy="3223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버튼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7DD3B3E-50AD-45FC-8FAC-77CA21394C5E}"/>
              </a:ext>
            </a:extLst>
          </p:cNvPr>
          <p:cNvSpPr/>
          <p:nvPr/>
        </p:nvSpPr>
        <p:spPr>
          <a:xfrm>
            <a:off x="2887719" y="2989541"/>
            <a:ext cx="1365405" cy="110829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성능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9BCFA1A-D458-432D-91B5-6C23D98DB961}"/>
              </a:ext>
            </a:extLst>
          </p:cNvPr>
          <p:cNvSpPr/>
          <p:nvPr/>
        </p:nvSpPr>
        <p:spPr>
          <a:xfrm>
            <a:off x="4378595" y="4149436"/>
            <a:ext cx="1134764" cy="3223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버튼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9AA6C5B-D0E2-4496-B046-06AEC695FA46}"/>
              </a:ext>
            </a:extLst>
          </p:cNvPr>
          <p:cNvSpPr/>
          <p:nvPr/>
        </p:nvSpPr>
        <p:spPr>
          <a:xfrm>
            <a:off x="4261939" y="2989541"/>
            <a:ext cx="1365405" cy="110829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성능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0B86FC3-645F-4890-B1D9-C9DD01447465}"/>
              </a:ext>
            </a:extLst>
          </p:cNvPr>
          <p:cNvSpPr/>
          <p:nvPr/>
        </p:nvSpPr>
        <p:spPr>
          <a:xfrm>
            <a:off x="3207339" y="2659715"/>
            <a:ext cx="714694" cy="2730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B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스킬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8C15E6-5F27-4AE8-A41A-DFA105BBA62C}"/>
              </a:ext>
            </a:extLst>
          </p:cNvPr>
          <p:cNvSpPr/>
          <p:nvPr/>
        </p:nvSpPr>
        <p:spPr>
          <a:xfrm>
            <a:off x="4587294" y="2659715"/>
            <a:ext cx="714694" cy="2730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C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스킬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8B0AA77-C71E-45FE-96A6-FC1C5F3313CF}"/>
              </a:ext>
            </a:extLst>
          </p:cNvPr>
          <p:cNvSpPr/>
          <p:nvPr/>
        </p:nvSpPr>
        <p:spPr>
          <a:xfrm>
            <a:off x="1815716" y="2659715"/>
            <a:ext cx="714694" cy="2730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A 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E607DF1-E3A7-4E22-AA73-88E7F054A823}"/>
              </a:ext>
            </a:extLst>
          </p:cNvPr>
          <p:cNvSpPr/>
          <p:nvPr/>
        </p:nvSpPr>
        <p:spPr>
          <a:xfrm>
            <a:off x="1611090" y="3074875"/>
            <a:ext cx="1122104" cy="2730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 효과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5EB4B10-D1F9-49AD-8480-DE5584D155FB}"/>
              </a:ext>
            </a:extLst>
          </p:cNvPr>
          <p:cNvSpPr/>
          <p:nvPr/>
        </p:nvSpPr>
        <p:spPr>
          <a:xfrm>
            <a:off x="1611090" y="3414588"/>
            <a:ext cx="1122104" cy="2730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 효과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E432D20-9987-4BC7-9BD7-784CC767EC4F}"/>
              </a:ext>
            </a:extLst>
          </p:cNvPr>
          <p:cNvSpPr/>
          <p:nvPr/>
        </p:nvSpPr>
        <p:spPr>
          <a:xfrm>
            <a:off x="1611090" y="3756396"/>
            <a:ext cx="1122104" cy="2730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 효과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D5AB3C3-2184-4B76-898A-036440EE5A89}"/>
              </a:ext>
            </a:extLst>
          </p:cNvPr>
          <p:cNvSpPr/>
          <p:nvPr/>
        </p:nvSpPr>
        <p:spPr>
          <a:xfrm>
            <a:off x="2976261" y="3074875"/>
            <a:ext cx="1122104" cy="2730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 효과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05614A8-3A74-4D36-94CA-8F3A108C0BA1}"/>
              </a:ext>
            </a:extLst>
          </p:cNvPr>
          <p:cNvSpPr/>
          <p:nvPr/>
        </p:nvSpPr>
        <p:spPr>
          <a:xfrm>
            <a:off x="2976261" y="3414588"/>
            <a:ext cx="1122104" cy="2730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 효과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3028A04-760E-490C-9A02-C607D2016257}"/>
              </a:ext>
            </a:extLst>
          </p:cNvPr>
          <p:cNvSpPr/>
          <p:nvPr/>
        </p:nvSpPr>
        <p:spPr>
          <a:xfrm>
            <a:off x="2976261" y="3756396"/>
            <a:ext cx="1122104" cy="2730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 효과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1C9FA71-A2BA-4136-9E68-04B44A1159AE}"/>
              </a:ext>
            </a:extLst>
          </p:cNvPr>
          <p:cNvSpPr/>
          <p:nvPr/>
        </p:nvSpPr>
        <p:spPr>
          <a:xfrm>
            <a:off x="4391255" y="3074875"/>
            <a:ext cx="1122104" cy="2730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 효과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C7DE01-7AC1-43EE-9BA4-F1421F24E24A}"/>
              </a:ext>
            </a:extLst>
          </p:cNvPr>
          <p:cNvSpPr/>
          <p:nvPr/>
        </p:nvSpPr>
        <p:spPr>
          <a:xfrm>
            <a:off x="4391255" y="3414588"/>
            <a:ext cx="1122104" cy="2730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 효과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3E26E5C-0455-41BE-B249-EF5B86F08145}"/>
              </a:ext>
            </a:extLst>
          </p:cNvPr>
          <p:cNvSpPr/>
          <p:nvPr/>
        </p:nvSpPr>
        <p:spPr>
          <a:xfrm>
            <a:off x="4391255" y="3756396"/>
            <a:ext cx="1122104" cy="2730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 효과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9366A25-DC44-48F0-8DB0-16554016C4FF}"/>
              </a:ext>
            </a:extLst>
          </p:cNvPr>
          <p:cNvSpPr/>
          <p:nvPr/>
        </p:nvSpPr>
        <p:spPr>
          <a:xfrm>
            <a:off x="1881046" y="4183166"/>
            <a:ext cx="582192" cy="9300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필요 재화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4043C53-E2C1-434E-B2CC-24C4E0891D84}"/>
              </a:ext>
            </a:extLst>
          </p:cNvPr>
          <p:cNvSpPr/>
          <p:nvPr/>
        </p:nvSpPr>
        <p:spPr>
          <a:xfrm>
            <a:off x="4661211" y="4183166"/>
            <a:ext cx="582192" cy="9300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필요 재화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E487BC0-3059-484E-B9B2-DFB1318CA652}"/>
              </a:ext>
            </a:extLst>
          </p:cNvPr>
          <p:cNvSpPr/>
          <p:nvPr/>
        </p:nvSpPr>
        <p:spPr>
          <a:xfrm>
            <a:off x="3279325" y="4183166"/>
            <a:ext cx="582192" cy="9300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필요 재화</a:t>
            </a:r>
          </a:p>
        </p:txBody>
      </p:sp>
      <p:sp>
        <p:nvSpPr>
          <p:cNvPr id="51" name="갈매기형 수장 73">
            <a:extLst>
              <a:ext uri="{FF2B5EF4-FFF2-40B4-BE49-F238E27FC236}">
                <a16:creationId xmlns:a16="http://schemas.microsoft.com/office/drawing/2014/main" id="{D9881528-9748-4ED6-B55F-862A295A797D}"/>
              </a:ext>
            </a:extLst>
          </p:cNvPr>
          <p:cNvSpPr/>
          <p:nvPr/>
        </p:nvSpPr>
        <p:spPr>
          <a:xfrm rot="16200000">
            <a:off x="2055037" y="2874146"/>
            <a:ext cx="184611" cy="34263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2" name="갈매기형 수장 73">
            <a:extLst>
              <a:ext uri="{FF2B5EF4-FFF2-40B4-BE49-F238E27FC236}">
                <a16:creationId xmlns:a16="http://schemas.microsoft.com/office/drawing/2014/main" id="{DE254354-B252-419B-A91C-BDB327FBFB36}"/>
              </a:ext>
            </a:extLst>
          </p:cNvPr>
          <p:cNvSpPr/>
          <p:nvPr/>
        </p:nvSpPr>
        <p:spPr>
          <a:xfrm rot="16200000" flipH="1">
            <a:off x="2051315" y="3854760"/>
            <a:ext cx="184788" cy="34263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3" name="갈매기형 수장 73">
            <a:extLst>
              <a:ext uri="{FF2B5EF4-FFF2-40B4-BE49-F238E27FC236}">
                <a16:creationId xmlns:a16="http://schemas.microsoft.com/office/drawing/2014/main" id="{F338B32E-2DC9-4322-BCEF-A887CB2894B7}"/>
              </a:ext>
            </a:extLst>
          </p:cNvPr>
          <p:cNvSpPr/>
          <p:nvPr/>
        </p:nvSpPr>
        <p:spPr>
          <a:xfrm rot="16200000">
            <a:off x="3464180" y="2874146"/>
            <a:ext cx="184611" cy="34263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4" name="갈매기형 수장 73">
            <a:extLst>
              <a:ext uri="{FF2B5EF4-FFF2-40B4-BE49-F238E27FC236}">
                <a16:creationId xmlns:a16="http://schemas.microsoft.com/office/drawing/2014/main" id="{9BDA89F7-694B-47E2-9E9D-5CCA73728B82}"/>
              </a:ext>
            </a:extLst>
          </p:cNvPr>
          <p:cNvSpPr/>
          <p:nvPr/>
        </p:nvSpPr>
        <p:spPr>
          <a:xfrm rot="16200000" flipH="1">
            <a:off x="3460458" y="3854760"/>
            <a:ext cx="184788" cy="34263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5" name="갈매기형 수장 73">
            <a:extLst>
              <a:ext uri="{FF2B5EF4-FFF2-40B4-BE49-F238E27FC236}">
                <a16:creationId xmlns:a16="http://schemas.microsoft.com/office/drawing/2014/main" id="{FA9F8F28-68CC-4ABB-A0DE-B2979CC3B3D3}"/>
              </a:ext>
            </a:extLst>
          </p:cNvPr>
          <p:cNvSpPr/>
          <p:nvPr/>
        </p:nvSpPr>
        <p:spPr>
          <a:xfrm rot="16200000">
            <a:off x="4871326" y="2874146"/>
            <a:ext cx="184611" cy="34263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6" name="갈매기형 수장 73">
            <a:extLst>
              <a:ext uri="{FF2B5EF4-FFF2-40B4-BE49-F238E27FC236}">
                <a16:creationId xmlns:a16="http://schemas.microsoft.com/office/drawing/2014/main" id="{921EA82E-A220-457F-8889-57FEC1EFAEC6}"/>
              </a:ext>
            </a:extLst>
          </p:cNvPr>
          <p:cNvSpPr/>
          <p:nvPr/>
        </p:nvSpPr>
        <p:spPr>
          <a:xfrm rot="16200000" flipH="1">
            <a:off x="4867604" y="3854760"/>
            <a:ext cx="184788" cy="34263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FCA1082-80AF-4EC0-89B3-571AC27AA6E8}"/>
              </a:ext>
            </a:extLst>
          </p:cNvPr>
          <p:cNvSpPr/>
          <p:nvPr/>
        </p:nvSpPr>
        <p:spPr>
          <a:xfrm>
            <a:off x="4522969" y="2695669"/>
            <a:ext cx="201431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F14BBB2-493E-4A28-9230-9D4EE4789C39}"/>
              </a:ext>
            </a:extLst>
          </p:cNvPr>
          <p:cNvSpPr/>
          <p:nvPr/>
        </p:nvSpPr>
        <p:spPr>
          <a:xfrm>
            <a:off x="3114327" y="2695669"/>
            <a:ext cx="201431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FB3E1D3-3965-474B-9C40-A8C97BA81218}"/>
              </a:ext>
            </a:extLst>
          </p:cNvPr>
          <p:cNvSpPr/>
          <p:nvPr/>
        </p:nvSpPr>
        <p:spPr>
          <a:xfrm>
            <a:off x="1738813" y="2695669"/>
            <a:ext cx="201431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F3549E8-4493-4F2E-89AC-4B754612C5FE}"/>
              </a:ext>
            </a:extLst>
          </p:cNvPr>
          <p:cNvSpPr/>
          <p:nvPr/>
        </p:nvSpPr>
        <p:spPr>
          <a:xfrm>
            <a:off x="1617056" y="2546562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78CA983-BBE4-4C09-AD0A-97EA7F88A274}"/>
              </a:ext>
            </a:extLst>
          </p:cNvPr>
          <p:cNvSpPr/>
          <p:nvPr/>
        </p:nvSpPr>
        <p:spPr>
          <a:xfrm>
            <a:off x="1471913" y="2927346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47006DF-B006-49EE-815A-618AF097AA74}"/>
              </a:ext>
            </a:extLst>
          </p:cNvPr>
          <p:cNvSpPr/>
          <p:nvPr/>
        </p:nvSpPr>
        <p:spPr>
          <a:xfrm>
            <a:off x="1657888" y="4080123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940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D2F2A-5873-4CF3-8368-1E4CF68D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6F0E5E7A-C0D1-4039-9423-6B1C25825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8716777"/>
              </p:ext>
            </p:extLst>
          </p:nvPr>
        </p:nvGraphicFramePr>
        <p:xfrm>
          <a:off x="434753" y="1296400"/>
          <a:ext cx="11309716" cy="400342"/>
        </p:xfrm>
        <a:graphic>
          <a:graphicData uri="http://schemas.openxmlformats.org/drawingml/2006/table">
            <a:tbl>
              <a:tblPr/>
              <a:tblGrid>
                <a:gridCol w="723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9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91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2860">
                  <a:extLst>
                    <a:ext uri="{9D8B030D-6E8A-4147-A177-3AD203B41FA5}">
                      <a16:colId xmlns:a16="http://schemas.microsoft.com/office/drawing/2014/main" val="3162497858"/>
                    </a:ext>
                  </a:extLst>
                </a:gridCol>
                <a:gridCol w="3989322">
                  <a:extLst>
                    <a:ext uri="{9D8B030D-6E8A-4147-A177-3AD203B41FA5}">
                      <a16:colId xmlns:a16="http://schemas.microsoft.com/office/drawing/2014/main" val="946188615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대기 화면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아이템 제작 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NPC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와 상호작용 했을 때 등장하는 팝업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F469A196-56A3-416D-A471-499BAFE9241E}"/>
              </a:ext>
            </a:extLst>
          </p:cNvPr>
          <p:cNvSpPr/>
          <p:nvPr/>
        </p:nvSpPr>
        <p:spPr>
          <a:xfrm>
            <a:off x="8507815" y="1401344"/>
            <a:ext cx="687586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CBD65D-CB58-4FAD-8479-B6EA1663F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946430"/>
              </p:ext>
            </p:extLst>
          </p:nvPr>
        </p:nvGraphicFramePr>
        <p:xfrm>
          <a:off x="6531860" y="1875542"/>
          <a:ext cx="5212609" cy="1407865"/>
        </p:xfrm>
        <a:graphic>
          <a:graphicData uri="http://schemas.openxmlformats.org/drawingml/2006/table">
            <a:tbl>
              <a:tblPr/>
              <a:tblGrid>
                <a:gridCol w="820345">
                  <a:extLst>
                    <a:ext uri="{9D8B030D-6E8A-4147-A177-3AD203B41FA5}">
                      <a16:colId xmlns:a16="http://schemas.microsoft.com/office/drawing/2014/main" val="3906608481"/>
                    </a:ext>
                  </a:extLst>
                </a:gridCol>
                <a:gridCol w="4392264">
                  <a:extLst>
                    <a:ext uri="{9D8B030D-6E8A-4147-A177-3AD203B41FA5}">
                      <a16:colId xmlns:a16="http://schemas.microsoft.com/office/drawing/2014/main" val="3974675167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12696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아이템의 리스트를 순서대로 보여주는 칸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우로 </a:t>
                      </a:r>
                      <a:r>
                        <a:rPr lang="ko-KR" altLang="en-US" sz="1000" dirty="0" err="1"/>
                        <a:t>스와이프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또는 슬라이드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해 아이템을 열람 할 수 있음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938229577"/>
                  </a:ext>
                </a:extLst>
              </a:tr>
              <a:tr h="3340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②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선택한 아이템의 제작에 필요한 재료와 아이템의 상태 값 또는 효과 출력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650483386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③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제작 가능 한 경우 활성화됨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4342180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C7C86A-2462-4567-9456-34DEE3B8A53E}"/>
              </a:ext>
            </a:extLst>
          </p:cNvPr>
          <p:cNvSpPr/>
          <p:nvPr/>
        </p:nvSpPr>
        <p:spPr>
          <a:xfrm>
            <a:off x="10104137" y="1405940"/>
            <a:ext cx="635514" cy="18028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3" name="모서리가 둥근 직사각형 20">
            <a:extLst>
              <a:ext uri="{FF2B5EF4-FFF2-40B4-BE49-F238E27FC236}">
                <a16:creationId xmlns:a16="http://schemas.microsoft.com/office/drawing/2014/main" id="{7A644D27-3BDF-45C6-9322-DD2F46A9DC23}"/>
              </a:ext>
            </a:extLst>
          </p:cNvPr>
          <p:cNvSpPr/>
          <p:nvPr/>
        </p:nvSpPr>
        <p:spPr>
          <a:xfrm>
            <a:off x="7789956" y="1378353"/>
            <a:ext cx="607284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5AF7CF9-1CE7-467F-B38C-273D631EB7B7}"/>
              </a:ext>
            </a:extLst>
          </p:cNvPr>
          <p:cNvSpPr/>
          <p:nvPr/>
        </p:nvSpPr>
        <p:spPr>
          <a:xfrm>
            <a:off x="9305976" y="1401344"/>
            <a:ext cx="687586" cy="18028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F5200FC2-474A-403F-9F0B-56519260AD97}"/>
              </a:ext>
            </a:extLst>
          </p:cNvPr>
          <p:cNvGrpSpPr/>
          <p:nvPr/>
        </p:nvGrpSpPr>
        <p:grpSpPr>
          <a:xfrm>
            <a:off x="670408" y="1881188"/>
            <a:ext cx="5755123" cy="3237258"/>
            <a:chOff x="1464828" y="2292419"/>
            <a:chExt cx="5755123" cy="3237258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CA4FD195-772C-4C85-BD00-6E660E46A531}"/>
                </a:ext>
              </a:extLst>
            </p:cNvPr>
            <p:cNvGrpSpPr/>
            <p:nvPr/>
          </p:nvGrpSpPr>
          <p:grpSpPr>
            <a:xfrm>
              <a:off x="1464828" y="2292420"/>
              <a:ext cx="5755123" cy="3237257"/>
              <a:chOff x="1464828" y="2292420"/>
              <a:chExt cx="5755123" cy="3237257"/>
            </a:xfrm>
          </p:grpSpPr>
          <p:pic>
            <p:nvPicPr>
              <p:cNvPr id="92" name="그림 91" descr="시계이(가) 표시된 사진&#10;&#10;자동 생성된 설명">
                <a:extLst>
                  <a:ext uri="{FF2B5EF4-FFF2-40B4-BE49-F238E27FC236}">
                    <a16:creationId xmlns:a16="http://schemas.microsoft.com/office/drawing/2014/main" id="{28B650DF-574C-4F5E-A245-F8D5E955CC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828" y="2292420"/>
                <a:ext cx="5755123" cy="3237257"/>
              </a:xfrm>
              <a:prstGeom prst="rect">
                <a:avLst/>
              </a:prstGeom>
            </p:spPr>
          </p:pic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4B5A38A2-8729-41D3-A930-47F0B52B9BDD}"/>
                  </a:ext>
                </a:extLst>
              </p:cNvPr>
              <p:cNvSpPr/>
              <p:nvPr/>
            </p:nvSpPr>
            <p:spPr>
              <a:xfrm>
                <a:off x="1490663" y="2773171"/>
                <a:ext cx="1776412" cy="176549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06D45E01-DA68-4603-ACC8-9A37C205AFC6}"/>
                </a:ext>
              </a:extLst>
            </p:cNvPr>
            <p:cNvSpPr/>
            <p:nvPr/>
          </p:nvSpPr>
          <p:spPr>
            <a:xfrm>
              <a:off x="1473643" y="2292419"/>
              <a:ext cx="5746308" cy="3237257"/>
            </a:xfrm>
            <a:prstGeom prst="rect">
              <a:avLst/>
            </a:prstGeom>
            <a:solidFill>
              <a:schemeClr val="bg2">
                <a:lumMod val="50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  <p:sp>
        <p:nvSpPr>
          <p:cNvPr id="94" name="모서리가 둥근 직사각형 20">
            <a:extLst>
              <a:ext uri="{FF2B5EF4-FFF2-40B4-BE49-F238E27FC236}">
                <a16:creationId xmlns:a16="http://schemas.microsoft.com/office/drawing/2014/main" id="{B0641DD2-EA09-440D-B92B-ADEB457C01E9}"/>
              </a:ext>
            </a:extLst>
          </p:cNvPr>
          <p:cNvSpPr/>
          <p:nvPr/>
        </p:nvSpPr>
        <p:spPr>
          <a:xfrm>
            <a:off x="1280160" y="2127908"/>
            <a:ext cx="4535618" cy="2405897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58F4C8C-67A3-4695-91BB-6DB8A45D2767}"/>
              </a:ext>
            </a:extLst>
          </p:cNvPr>
          <p:cNvSpPr/>
          <p:nvPr/>
        </p:nvSpPr>
        <p:spPr>
          <a:xfrm>
            <a:off x="2718516" y="4780524"/>
            <a:ext cx="1662984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터치하여 닫기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9418752B-9BE3-440D-9C39-BD423F15D6DB}"/>
              </a:ext>
            </a:extLst>
          </p:cNvPr>
          <p:cNvSpPr/>
          <p:nvPr/>
        </p:nvSpPr>
        <p:spPr>
          <a:xfrm>
            <a:off x="2718516" y="2260077"/>
            <a:ext cx="1662984" cy="27305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제작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501082F-E624-4A1E-A48B-36D340143401}"/>
              </a:ext>
            </a:extLst>
          </p:cNvPr>
          <p:cNvSpPr/>
          <p:nvPr/>
        </p:nvSpPr>
        <p:spPr>
          <a:xfrm>
            <a:off x="1613709" y="2628473"/>
            <a:ext cx="3859434" cy="57988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제작할 수 있는 아이템의 리스트</a:t>
            </a:r>
          </a:p>
        </p:txBody>
      </p:sp>
      <p:sp>
        <p:nvSpPr>
          <p:cNvPr id="98" name="갈매기형 수장 73">
            <a:extLst>
              <a:ext uri="{FF2B5EF4-FFF2-40B4-BE49-F238E27FC236}">
                <a16:creationId xmlns:a16="http://schemas.microsoft.com/office/drawing/2014/main" id="{D0688579-91E5-4FBC-B7E4-A7F21B415AD3}"/>
              </a:ext>
            </a:extLst>
          </p:cNvPr>
          <p:cNvSpPr/>
          <p:nvPr/>
        </p:nvSpPr>
        <p:spPr>
          <a:xfrm rot="10800000">
            <a:off x="1613709" y="2747099"/>
            <a:ext cx="184611" cy="34263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A12F075-5CF6-4F69-A0AB-E1BC936DF072}"/>
              </a:ext>
            </a:extLst>
          </p:cNvPr>
          <p:cNvSpPr/>
          <p:nvPr/>
        </p:nvSpPr>
        <p:spPr>
          <a:xfrm>
            <a:off x="1613708" y="3257331"/>
            <a:ext cx="1776412" cy="98872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선택한 아이템의 기본 </a:t>
            </a:r>
            <a:r>
              <a:rPr lang="ko-KR" altLang="en-US" sz="7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상태값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DC4387AD-ABEB-4651-9E61-40B4028889B2}"/>
              </a:ext>
            </a:extLst>
          </p:cNvPr>
          <p:cNvSpPr/>
          <p:nvPr/>
        </p:nvSpPr>
        <p:spPr>
          <a:xfrm>
            <a:off x="3465843" y="3257332"/>
            <a:ext cx="1976745" cy="57988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제작에 필요한 재료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44D74149-4346-4010-8972-DE436B54678C}"/>
              </a:ext>
            </a:extLst>
          </p:cNvPr>
          <p:cNvSpPr/>
          <p:nvPr/>
        </p:nvSpPr>
        <p:spPr>
          <a:xfrm>
            <a:off x="3465843" y="3896474"/>
            <a:ext cx="1976745" cy="34958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제작 버튼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AB5B7C04-5EE2-45F0-82B0-32AC258E353A}"/>
              </a:ext>
            </a:extLst>
          </p:cNvPr>
          <p:cNvSpPr/>
          <p:nvPr/>
        </p:nvSpPr>
        <p:spPr>
          <a:xfrm>
            <a:off x="1840831" y="2704298"/>
            <a:ext cx="616174" cy="43440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5A42D69-6177-4DF3-AFD4-095B1D55E77D}"/>
              </a:ext>
            </a:extLst>
          </p:cNvPr>
          <p:cNvSpPr/>
          <p:nvPr/>
        </p:nvSpPr>
        <p:spPr>
          <a:xfrm>
            <a:off x="2563334" y="2704298"/>
            <a:ext cx="616174" cy="43440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1F84F8D-CBA2-4E36-A66A-80CFC3967A0D}"/>
              </a:ext>
            </a:extLst>
          </p:cNvPr>
          <p:cNvSpPr/>
          <p:nvPr/>
        </p:nvSpPr>
        <p:spPr>
          <a:xfrm>
            <a:off x="3270187" y="2704298"/>
            <a:ext cx="616174" cy="43440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EEC843D-8A56-4790-8DE4-8EABD21E443D}"/>
              </a:ext>
            </a:extLst>
          </p:cNvPr>
          <p:cNvSpPr/>
          <p:nvPr/>
        </p:nvSpPr>
        <p:spPr>
          <a:xfrm>
            <a:off x="3977040" y="2704298"/>
            <a:ext cx="616174" cy="43440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5724886-D458-4599-881E-5C5F276F3D10}"/>
              </a:ext>
            </a:extLst>
          </p:cNvPr>
          <p:cNvSpPr/>
          <p:nvPr/>
        </p:nvSpPr>
        <p:spPr>
          <a:xfrm>
            <a:off x="4689645" y="2704298"/>
            <a:ext cx="616174" cy="43440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08" name="갈매기형 수장 73">
            <a:extLst>
              <a:ext uri="{FF2B5EF4-FFF2-40B4-BE49-F238E27FC236}">
                <a16:creationId xmlns:a16="http://schemas.microsoft.com/office/drawing/2014/main" id="{65852DB1-9C73-45C6-A6D6-E6CC9ECE5B1A}"/>
              </a:ext>
            </a:extLst>
          </p:cNvPr>
          <p:cNvSpPr/>
          <p:nvPr/>
        </p:nvSpPr>
        <p:spPr>
          <a:xfrm rot="10800000" flipH="1">
            <a:off x="5257800" y="2749889"/>
            <a:ext cx="184788" cy="34263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83A417B-35CF-4B46-989B-076DFBBFE047}"/>
              </a:ext>
            </a:extLst>
          </p:cNvPr>
          <p:cNvSpPr/>
          <p:nvPr/>
        </p:nvSpPr>
        <p:spPr>
          <a:xfrm>
            <a:off x="10844564" y="1405940"/>
            <a:ext cx="635514" cy="180281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비활성버튼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6BDEB84-7963-4722-BFAF-C1F8878D6D37}"/>
              </a:ext>
            </a:extLst>
          </p:cNvPr>
          <p:cNvSpPr/>
          <p:nvPr/>
        </p:nvSpPr>
        <p:spPr>
          <a:xfrm>
            <a:off x="1664934" y="2533131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23A7C8D-A9E2-4CF7-A4E4-F0990C8C432E}"/>
              </a:ext>
            </a:extLst>
          </p:cNvPr>
          <p:cNvSpPr/>
          <p:nvPr/>
        </p:nvSpPr>
        <p:spPr>
          <a:xfrm>
            <a:off x="1575731" y="3225116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47672FB-A4E0-4441-BE7E-C87F3AECB6A7}"/>
              </a:ext>
            </a:extLst>
          </p:cNvPr>
          <p:cNvSpPr/>
          <p:nvPr/>
        </p:nvSpPr>
        <p:spPr>
          <a:xfrm>
            <a:off x="3371238" y="3773038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42F1F51-114D-406E-A31B-8931F9DCAA2A}"/>
              </a:ext>
            </a:extLst>
          </p:cNvPr>
          <p:cNvSpPr/>
          <p:nvPr/>
        </p:nvSpPr>
        <p:spPr>
          <a:xfrm>
            <a:off x="3465843" y="5287710"/>
            <a:ext cx="1976745" cy="349584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제작 버튼</a:t>
            </a:r>
          </a:p>
        </p:txBody>
      </p:sp>
      <p:cxnSp>
        <p:nvCxnSpPr>
          <p:cNvPr id="115" name="직선 화살표 연결선 45">
            <a:extLst>
              <a:ext uri="{FF2B5EF4-FFF2-40B4-BE49-F238E27FC236}">
                <a16:creationId xmlns:a16="http://schemas.microsoft.com/office/drawing/2014/main" id="{5DAD5EB2-6B45-45B6-AEC9-214748D26407}"/>
              </a:ext>
            </a:extLst>
          </p:cNvPr>
          <p:cNvCxnSpPr>
            <a:cxnSpLocks/>
            <a:stCxn id="114" idx="0"/>
          </p:cNvCxnSpPr>
          <p:nvPr/>
        </p:nvCxnSpPr>
        <p:spPr>
          <a:xfrm flipV="1">
            <a:off x="4454216" y="4246060"/>
            <a:ext cx="18725" cy="104165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45">
            <a:extLst>
              <a:ext uri="{FF2B5EF4-FFF2-40B4-BE49-F238E27FC236}">
                <a16:creationId xmlns:a16="http://schemas.microsoft.com/office/drawing/2014/main" id="{98CD5636-C2B1-49E6-9A09-9D555C79D88E}"/>
              </a:ext>
            </a:extLst>
          </p:cNvPr>
          <p:cNvCxnSpPr>
            <a:cxnSpLocks/>
            <a:endCxn id="114" idx="0"/>
          </p:cNvCxnSpPr>
          <p:nvPr/>
        </p:nvCxnSpPr>
        <p:spPr>
          <a:xfrm flipH="1">
            <a:off x="4454216" y="4246058"/>
            <a:ext cx="18725" cy="104165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403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D2F2A-5873-4CF3-8368-1E4CF68D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6F0E5E7A-C0D1-4039-9423-6B1C25825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2234327"/>
              </p:ext>
            </p:extLst>
          </p:nvPr>
        </p:nvGraphicFramePr>
        <p:xfrm>
          <a:off x="434753" y="1296400"/>
          <a:ext cx="11309716" cy="400342"/>
        </p:xfrm>
        <a:graphic>
          <a:graphicData uri="http://schemas.openxmlformats.org/drawingml/2006/table">
            <a:tbl>
              <a:tblPr/>
              <a:tblGrid>
                <a:gridCol w="723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9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91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2860">
                  <a:extLst>
                    <a:ext uri="{9D8B030D-6E8A-4147-A177-3AD203B41FA5}">
                      <a16:colId xmlns:a16="http://schemas.microsoft.com/office/drawing/2014/main" val="3162497858"/>
                    </a:ext>
                  </a:extLst>
                </a:gridCol>
                <a:gridCol w="3989322">
                  <a:extLst>
                    <a:ext uri="{9D8B030D-6E8A-4147-A177-3AD203B41FA5}">
                      <a16:colId xmlns:a16="http://schemas.microsoft.com/office/drawing/2014/main" val="946188615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전투 화면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던전에 입장했을 때 화면에 출력되는 화면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(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전투가 진행됨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)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CBD65D-CB58-4FAD-8479-B6EA1663F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546742"/>
              </p:ext>
            </p:extLst>
          </p:nvPr>
        </p:nvGraphicFramePr>
        <p:xfrm>
          <a:off x="6531860" y="1875542"/>
          <a:ext cx="5212609" cy="4366352"/>
        </p:xfrm>
        <a:graphic>
          <a:graphicData uri="http://schemas.openxmlformats.org/drawingml/2006/table">
            <a:tbl>
              <a:tblPr/>
              <a:tblGrid>
                <a:gridCol w="820345">
                  <a:extLst>
                    <a:ext uri="{9D8B030D-6E8A-4147-A177-3AD203B41FA5}">
                      <a16:colId xmlns:a16="http://schemas.microsoft.com/office/drawing/2014/main" val="3906608481"/>
                    </a:ext>
                  </a:extLst>
                </a:gridCol>
                <a:gridCol w="4392264">
                  <a:extLst>
                    <a:ext uri="{9D8B030D-6E8A-4147-A177-3AD203B41FA5}">
                      <a16:colId xmlns:a16="http://schemas.microsoft.com/office/drawing/2014/main" val="3974675167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12696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공격 버튼에 현재 사용중인 무기 아이템의 이미지를 출력함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938229577"/>
                  </a:ext>
                </a:extLst>
              </a:tr>
              <a:tr h="3613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②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교체 무기의 경우 우측 가장자리에 기본적으로 위치하게 됨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버튼을 일반 터치 보다 긴 시간 터치를 유지할 경우 무기의 정보를 출력함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650483386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200" u="none" strike="noStrike" cap="none" dirty="0">
                          <a:sym typeface="Malgun Gothic"/>
                        </a:rPr>
                        <a:t>③</a:t>
                      </a:r>
                      <a:endParaRPr lang="ko-KR" altLang="en-US"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상태 표시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들을 좌측 상단에 배치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434218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2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④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인벤토리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일시정지 버튼을 화면 우측 상단에 배치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219029564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2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⑤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던전을 진행하면서 획득한 재화를 출력하는 텍스트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4071038602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2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⑥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진행중인 방의 위치 정보를 전달하기 위한 용도로 이미지를 출력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전투 중일 때는 일시적으로 출력 하지 않는다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38975541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2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⑦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 상단에 체력바를 배치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2357640023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2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⑧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스킬 아이콘의 경우 </a:t>
                      </a:r>
                      <a:r>
                        <a:rPr lang="ko-KR" altLang="en-US" sz="1000" dirty="0" err="1"/>
                        <a:t>쿨타임이</a:t>
                      </a:r>
                      <a:r>
                        <a:rPr lang="ko-KR" altLang="en-US" sz="1000" dirty="0"/>
                        <a:t> 진행하는 경우 비활성화 버튼으로 처리하고 이미지 위에 흐림 처리를 해 </a:t>
                      </a:r>
                      <a:r>
                        <a:rPr lang="ko-KR" altLang="en-US" sz="1000" dirty="0" err="1"/>
                        <a:t>쿨타임</a:t>
                      </a:r>
                      <a:r>
                        <a:rPr lang="ko-KR" altLang="en-US" sz="1000" dirty="0"/>
                        <a:t> 진행 중임을 연출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886268420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2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⑨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시스템 적으로 유저만 움직일 수 있는 경우 유저 캐릭터를 제외한 모든 캐릭터를 회색으로 처리해 대조됨을 </a:t>
                      </a:r>
                      <a:r>
                        <a:rPr lang="ko-KR" altLang="en-US" sz="1000" dirty="0" err="1"/>
                        <a:t>표현해야함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2843245769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2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⑩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초상화와 적용된 버프 이미지를 일반 터치보다 긴 시간 터치를 유지하면 캐릭터의 상세 정보가 출력됨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3289214383"/>
                  </a:ext>
                </a:extLst>
              </a:tr>
            </a:tbl>
          </a:graphicData>
        </a:graphic>
      </p:graphicFrame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83A417B-35CF-4B46-989B-076DFBBFE047}"/>
              </a:ext>
            </a:extLst>
          </p:cNvPr>
          <p:cNvSpPr/>
          <p:nvPr/>
        </p:nvSpPr>
        <p:spPr>
          <a:xfrm>
            <a:off x="9151031" y="1405940"/>
            <a:ext cx="476348" cy="180281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</a:t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53482F2-8DBC-41A1-A5BE-8804E78948CE}"/>
              </a:ext>
            </a:extLst>
          </p:cNvPr>
          <p:cNvSpPr/>
          <p:nvPr/>
        </p:nvSpPr>
        <p:spPr>
          <a:xfrm>
            <a:off x="9707218" y="1348872"/>
            <a:ext cx="525246" cy="308670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가시 영역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0EA0D8B-EA2B-4BF7-823F-349719B5038C}"/>
              </a:ext>
            </a:extLst>
          </p:cNvPr>
          <p:cNvSpPr/>
          <p:nvPr/>
        </p:nvSpPr>
        <p:spPr>
          <a:xfrm>
            <a:off x="691149" y="1881188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DCADE04-5A8F-47DF-BD26-C8050E786883}"/>
              </a:ext>
            </a:extLst>
          </p:cNvPr>
          <p:cNvSpPr/>
          <p:nvPr/>
        </p:nvSpPr>
        <p:spPr>
          <a:xfrm>
            <a:off x="5422689" y="1881188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2C2FD27-BD2A-4BD9-8991-59EDD78A7712}"/>
              </a:ext>
            </a:extLst>
          </p:cNvPr>
          <p:cNvSpPr/>
          <p:nvPr/>
        </p:nvSpPr>
        <p:spPr>
          <a:xfrm>
            <a:off x="4136814" y="1869632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981F1F9-7394-4D46-83A0-2C26F6EA62EC}"/>
              </a:ext>
            </a:extLst>
          </p:cNvPr>
          <p:cNvSpPr/>
          <p:nvPr/>
        </p:nvSpPr>
        <p:spPr>
          <a:xfrm>
            <a:off x="5537598" y="2280795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6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F116452-43B5-4C72-B508-2C8398CE4958}"/>
              </a:ext>
            </a:extLst>
          </p:cNvPr>
          <p:cNvSpPr/>
          <p:nvPr/>
        </p:nvSpPr>
        <p:spPr>
          <a:xfrm>
            <a:off x="3165873" y="2871345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7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72944FD-690C-49DE-9CEF-E3BAECA70CD6}"/>
              </a:ext>
            </a:extLst>
          </p:cNvPr>
          <p:cNvSpPr/>
          <p:nvPr/>
        </p:nvSpPr>
        <p:spPr>
          <a:xfrm>
            <a:off x="3258261" y="3262077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9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610C8F7-ACDF-4D63-9338-8289A3E93B6C}"/>
              </a:ext>
            </a:extLst>
          </p:cNvPr>
          <p:cNvSpPr/>
          <p:nvPr/>
        </p:nvSpPr>
        <p:spPr>
          <a:xfrm>
            <a:off x="691148" y="2337945"/>
            <a:ext cx="353509" cy="3481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10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29" name="그림 28" descr="시계이(가) 표시된 사진&#10;&#10;자동 생성된 설명">
            <a:extLst>
              <a:ext uri="{FF2B5EF4-FFF2-40B4-BE49-F238E27FC236}">
                <a16:creationId xmlns:a16="http://schemas.microsoft.com/office/drawing/2014/main" id="{ABCF464E-5C6D-4DD9-8806-DA70685EB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744" y="2364936"/>
            <a:ext cx="5749026" cy="3237257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83E91585-7A77-4A04-A2BB-DEA0841AD408}"/>
              </a:ext>
            </a:extLst>
          </p:cNvPr>
          <p:cNvSpPr/>
          <p:nvPr/>
        </p:nvSpPr>
        <p:spPr>
          <a:xfrm>
            <a:off x="6953874" y="6420694"/>
            <a:ext cx="5731410" cy="323725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BBAAEB3-D65F-4076-BFB7-DADA45CB461D}"/>
              </a:ext>
            </a:extLst>
          </p:cNvPr>
          <p:cNvGrpSpPr/>
          <p:nvPr/>
        </p:nvGrpSpPr>
        <p:grpSpPr>
          <a:xfrm>
            <a:off x="-1238556" y="4069489"/>
            <a:ext cx="5723099" cy="3237257"/>
            <a:chOff x="393628" y="4360076"/>
            <a:chExt cx="5723099" cy="3237257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0D809DF-7E6F-445E-A1B3-3CC37CAC2594}"/>
                </a:ext>
              </a:extLst>
            </p:cNvPr>
            <p:cNvSpPr/>
            <p:nvPr/>
          </p:nvSpPr>
          <p:spPr>
            <a:xfrm>
              <a:off x="5763644" y="4953044"/>
              <a:ext cx="229818" cy="2263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8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47A367E-5A3A-47D4-B4D3-A1DB6B9E1237}"/>
                </a:ext>
              </a:extLst>
            </p:cNvPr>
            <p:cNvSpPr/>
            <p:nvPr/>
          </p:nvSpPr>
          <p:spPr>
            <a:xfrm>
              <a:off x="393628" y="4360076"/>
              <a:ext cx="5723099" cy="323725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FFC11C5-FA43-4D9D-9FDF-343510918BDD}"/>
                </a:ext>
              </a:extLst>
            </p:cNvPr>
            <p:cNvSpPr/>
            <p:nvPr/>
          </p:nvSpPr>
          <p:spPr>
            <a:xfrm>
              <a:off x="892969" y="4712689"/>
              <a:ext cx="187257" cy="1276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3DFC8C7-323F-49AA-85BB-C20BD622979B}"/>
                </a:ext>
              </a:extLst>
            </p:cNvPr>
            <p:cNvGrpSpPr/>
            <p:nvPr/>
          </p:nvGrpSpPr>
          <p:grpSpPr>
            <a:xfrm>
              <a:off x="451831" y="4521092"/>
              <a:ext cx="404508" cy="319209"/>
              <a:chOff x="6844017" y="2433516"/>
              <a:chExt cx="404508" cy="319209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B2D030F6-0F99-4A7B-B547-420C25EC4D56}"/>
                  </a:ext>
                </a:extLst>
              </p:cNvPr>
              <p:cNvSpPr/>
              <p:nvPr/>
            </p:nvSpPr>
            <p:spPr>
              <a:xfrm>
                <a:off x="6844017" y="2433516"/>
                <a:ext cx="404508" cy="31920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52B14F22-F6CC-45FD-85BF-8344008141D3}"/>
                  </a:ext>
                </a:extLst>
              </p:cNvPr>
              <p:cNvSpPr/>
              <p:nvPr/>
            </p:nvSpPr>
            <p:spPr>
              <a:xfrm>
                <a:off x="6862763" y="2457450"/>
                <a:ext cx="371475" cy="2762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E4655C9-40D6-4F16-BAD3-A108E7D1CA58}"/>
                </a:ext>
              </a:extLst>
            </p:cNvPr>
            <p:cNvSpPr/>
            <p:nvPr/>
          </p:nvSpPr>
          <p:spPr>
            <a:xfrm>
              <a:off x="5370669" y="5096811"/>
              <a:ext cx="706043" cy="6531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6ED5FCC-CF03-4CDF-9218-71FA0E75C76D}"/>
                </a:ext>
              </a:extLst>
            </p:cNvPr>
            <p:cNvSpPr/>
            <p:nvPr/>
          </p:nvSpPr>
          <p:spPr>
            <a:xfrm>
              <a:off x="4351679" y="4511271"/>
              <a:ext cx="835448" cy="1766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6DE267E-8352-4798-879E-5403B3912FFA}"/>
                </a:ext>
              </a:extLst>
            </p:cNvPr>
            <p:cNvSpPr/>
            <p:nvPr/>
          </p:nvSpPr>
          <p:spPr>
            <a:xfrm>
              <a:off x="4141710" y="4521092"/>
              <a:ext cx="187005" cy="16680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DCBC05F7-404B-4CB4-9058-9E9E23DB55E5}"/>
                </a:ext>
              </a:extLst>
            </p:cNvPr>
            <p:cNvGrpSpPr/>
            <p:nvPr/>
          </p:nvGrpSpPr>
          <p:grpSpPr>
            <a:xfrm>
              <a:off x="2213502" y="4524683"/>
              <a:ext cx="192542" cy="151940"/>
              <a:chOff x="6844017" y="2433516"/>
              <a:chExt cx="404508" cy="319209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FA86D151-479A-47D1-A8B0-B9FFD5619374}"/>
                  </a:ext>
                </a:extLst>
              </p:cNvPr>
              <p:cNvSpPr/>
              <p:nvPr/>
            </p:nvSpPr>
            <p:spPr>
              <a:xfrm>
                <a:off x="6844017" y="2433516"/>
                <a:ext cx="404508" cy="31920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3CD8DB9A-A19D-4360-9600-33448F03C066}"/>
                  </a:ext>
                </a:extLst>
              </p:cNvPr>
              <p:cNvSpPr/>
              <p:nvPr/>
            </p:nvSpPr>
            <p:spPr>
              <a:xfrm>
                <a:off x="6862763" y="2457450"/>
                <a:ext cx="371475" cy="2762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48C7FD0C-5C46-45C1-A092-FF5197426BD0}"/>
                </a:ext>
              </a:extLst>
            </p:cNvPr>
            <p:cNvGrpSpPr/>
            <p:nvPr/>
          </p:nvGrpSpPr>
          <p:grpSpPr>
            <a:xfrm>
              <a:off x="2462098" y="4524683"/>
              <a:ext cx="192542" cy="151940"/>
              <a:chOff x="6844017" y="2433516"/>
              <a:chExt cx="404508" cy="319209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D4D2F466-3841-4320-8FEE-12291C5264AE}"/>
                  </a:ext>
                </a:extLst>
              </p:cNvPr>
              <p:cNvSpPr/>
              <p:nvPr/>
            </p:nvSpPr>
            <p:spPr>
              <a:xfrm>
                <a:off x="6844017" y="2433516"/>
                <a:ext cx="404508" cy="31920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73FD6FF1-5F14-4A48-BC7F-5E8661245431}"/>
                  </a:ext>
                </a:extLst>
              </p:cNvPr>
              <p:cNvSpPr/>
              <p:nvPr/>
            </p:nvSpPr>
            <p:spPr>
              <a:xfrm>
                <a:off x="6862763" y="2457450"/>
                <a:ext cx="371475" cy="2762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60965AC3-110B-43E6-BC15-B2FA046A80BA}"/>
                </a:ext>
              </a:extLst>
            </p:cNvPr>
            <p:cNvGrpSpPr/>
            <p:nvPr/>
          </p:nvGrpSpPr>
          <p:grpSpPr>
            <a:xfrm>
              <a:off x="2700982" y="4524683"/>
              <a:ext cx="192542" cy="151940"/>
              <a:chOff x="6844017" y="2433516"/>
              <a:chExt cx="404508" cy="319209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47ACAE09-C9AA-4E05-B5FD-C33BDACE03E3}"/>
                  </a:ext>
                </a:extLst>
              </p:cNvPr>
              <p:cNvSpPr/>
              <p:nvPr/>
            </p:nvSpPr>
            <p:spPr>
              <a:xfrm>
                <a:off x="6844017" y="2433516"/>
                <a:ext cx="404508" cy="31920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483607BC-31C1-486E-A0FE-091F90C0FF2E}"/>
                  </a:ext>
                </a:extLst>
              </p:cNvPr>
              <p:cNvSpPr/>
              <p:nvPr/>
            </p:nvSpPr>
            <p:spPr>
              <a:xfrm>
                <a:off x="6862763" y="2457450"/>
                <a:ext cx="371475" cy="2762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7AECF617-7F91-4786-AA9A-518FBF5264D7}"/>
                </a:ext>
              </a:extLst>
            </p:cNvPr>
            <p:cNvGrpSpPr/>
            <p:nvPr/>
          </p:nvGrpSpPr>
          <p:grpSpPr>
            <a:xfrm>
              <a:off x="2939866" y="4524683"/>
              <a:ext cx="192542" cy="151940"/>
              <a:chOff x="6844017" y="2433516"/>
              <a:chExt cx="404508" cy="319209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5EAF3C99-22EF-408E-9B77-218930453A9D}"/>
                  </a:ext>
                </a:extLst>
              </p:cNvPr>
              <p:cNvSpPr/>
              <p:nvPr/>
            </p:nvSpPr>
            <p:spPr>
              <a:xfrm>
                <a:off x="6844017" y="2433516"/>
                <a:ext cx="404508" cy="31920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A5B3B757-3085-4E6F-A7FB-819E4F3AED87}"/>
                  </a:ext>
                </a:extLst>
              </p:cNvPr>
              <p:cNvSpPr/>
              <p:nvPr/>
            </p:nvSpPr>
            <p:spPr>
              <a:xfrm>
                <a:off x="6862763" y="2457450"/>
                <a:ext cx="371475" cy="2762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7E7F30ED-6B6A-4477-91F2-3AFF6AB21238}"/>
                </a:ext>
              </a:extLst>
            </p:cNvPr>
            <p:cNvGrpSpPr/>
            <p:nvPr/>
          </p:nvGrpSpPr>
          <p:grpSpPr>
            <a:xfrm>
              <a:off x="5275115" y="4493652"/>
              <a:ext cx="378114" cy="298381"/>
              <a:chOff x="6844017" y="2433516"/>
              <a:chExt cx="404508" cy="319209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6EF5A44A-A0DA-40F9-BDD7-28D6752BEC2A}"/>
                  </a:ext>
                </a:extLst>
              </p:cNvPr>
              <p:cNvSpPr/>
              <p:nvPr/>
            </p:nvSpPr>
            <p:spPr>
              <a:xfrm>
                <a:off x="6844017" y="2433516"/>
                <a:ext cx="404508" cy="31920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E607356A-61BD-4B5A-829F-6CB6FEFA43F4}"/>
                  </a:ext>
                </a:extLst>
              </p:cNvPr>
              <p:cNvSpPr/>
              <p:nvPr/>
            </p:nvSpPr>
            <p:spPr>
              <a:xfrm>
                <a:off x="6862763" y="2457450"/>
                <a:ext cx="371475" cy="2762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B3920C77-6977-4A9B-8193-5AA77C9977DF}"/>
                </a:ext>
              </a:extLst>
            </p:cNvPr>
            <p:cNvGrpSpPr/>
            <p:nvPr/>
          </p:nvGrpSpPr>
          <p:grpSpPr>
            <a:xfrm>
              <a:off x="5711953" y="4493652"/>
              <a:ext cx="378114" cy="298381"/>
              <a:chOff x="6844017" y="2433516"/>
              <a:chExt cx="404508" cy="319209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5EBB2B49-3077-4A6B-808B-BCAFC1517F6A}"/>
                  </a:ext>
                </a:extLst>
              </p:cNvPr>
              <p:cNvSpPr/>
              <p:nvPr/>
            </p:nvSpPr>
            <p:spPr>
              <a:xfrm>
                <a:off x="6844017" y="2433516"/>
                <a:ext cx="404508" cy="31920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B6458687-6892-49ED-B4C6-79B39CC9F8B9}"/>
                  </a:ext>
                </a:extLst>
              </p:cNvPr>
              <p:cNvSpPr/>
              <p:nvPr/>
            </p:nvSpPr>
            <p:spPr>
              <a:xfrm>
                <a:off x="6862763" y="2457450"/>
                <a:ext cx="371475" cy="2762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232631C-60D9-4587-91F3-1DA5CCDDB7D2}"/>
                </a:ext>
              </a:extLst>
            </p:cNvPr>
            <p:cNvSpPr/>
            <p:nvPr/>
          </p:nvSpPr>
          <p:spPr>
            <a:xfrm>
              <a:off x="5352283" y="4895443"/>
              <a:ext cx="734290" cy="1766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15AFD96-B92E-4398-9EA5-AA712852A46E}"/>
                </a:ext>
              </a:extLst>
            </p:cNvPr>
            <p:cNvSpPr/>
            <p:nvPr/>
          </p:nvSpPr>
          <p:spPr>
            <a:xfrm>
              <a:off x="875219" y="6729426"/>
              <a:ext cx="644695" cy="5877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3A4B9144-B8EC-47A3-8E51-641C76F6DA55}"/>
                </a:ext>
              </a:extLst>
            </p:cNvPr>
            <p:cNvGrpSpPr/>
            <p:nvPr/>
          </p:nvGrpSpPr>
          <p:grpSpPr>
            <a:xfrm>
              <a:off x="5018764" y="6792926"/>
              <a:ext cx="621110" cy="561975"/>
              <a:chOff x="6844017" y="2433516"/>
              <a:chExt cx="404508" cy="319209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EBBF87D5-1BCE-4C0B-9D2B-E85FD61CED85}"/>
                  </a:ext>
                </a:extLst>
              </p:cNvPr>
              <p:cNvSpPr/>
              <p:nvPr/>
            </p:nvSpPr>
            <p:spPr>
              <a:xfrm>
                <a:off x="6844017" y="2433516"/>
                <a:ext cx="404508" cy="31920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F403C4F1-980F-4752-BFFB-BF26EC92286F}"/>
                  </a:ext>
                </a:extLst>
              </p:cNvPr>
              <p:cNvSpPr/>
              <p:nvPr/>
            </p:nvSpPr>
            <p:spPr>
              <a:xfrm>
                <a:off x="6862763" y="2457450"/>
                <a:ext cx="371475" cy="2762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BA273A1C-3B42-41E4-862C-D4E54EA32BD7}"/>
                </a:ext>
              </a:extLst>
            </p:cNvPr>
            <p:cNvGrpSpPr/>
            <p:nvPr/>
          </p:nvGrpSpPr>
          <p:grpSpPr>
            <a:xfrm>
              <a:off x="5719428" y="6570671"/>
              <a:ext cx="291654" cy="263886"/>
              <a:chOff x="6844017" y="2433516"/>
              <a:chExt cx="404508" cy="319209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42E2B238-6E90-4F0E-8AC4-1372EA94591A}"/>
                  </a:ext>
                </a:extLst>
              </p:cNvPr>
              <p:cNvSpPr/>
              <p:nvPr/>
            </p:nvSpPr>
            <p:spPr>
              <a:xfrm>
                <a:off x="6844017" y="2433516"/>
                <a:ext cx="404508" cy="31920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D6CE2CC1-B992-4CCE-BCF4-FAB4F09B3404}"/>
                  </a:ext>
                </a:extLst>
              </p:cNvPr>
              <p:cNvSpPr/>
              <p:nvPr/>
            </p:nvSpPr>
            <p:spPr>
              <a:xfrm>
                <a:off x="6862763" y="2457450"/>
                <a:ext cx="371475" cy="2762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59F9E0BF-C2DC-4728-8071-02292EBA5F9A}"/>
                </a:ext>
              </a:extLst>
            </p:cNvPr>
            <p:cNvGrpSpPr/>
            <p:nvPr/>
          </p:nvGrpSpPr>
          <p:grpSpPr>
            <a:xfrm>
              <a:off x="5224841" y="6373826"/>
              <a:ext cx="366325" cy="323849"/>
              <a:chOff x="6844017" y="2433516"/>
              <a:chExt cx="404508" cy="319209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8B5D8AAF-28D7-40A3-BB1D-9E99568160BA}"/>
                  </a:ext>
                </a:extLst>
              </p:cNvPr>
              <p:cNvSpPr/>
              <p:nvPr/>
            </p:nvSpPr>
            <p:spPr>
              <a:xfrm>
                <a:off x="6844017" y="2433516"/>
                <a:ext cx="404508" cy="31920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E3BCD250-5705-4F62-9A42-7A9CC51CACF9}"/>
                  </a:ext>
                </a:extLst>
              </p:cNvPr>
              <p:cNvSpPr/>
              <p:nvPr/>
            </p:nvSpPr>
            <p:spPr>
              <a:xfrm>
                <a:off x="6862763" y="2457450"/>
                <a:ext cx="371475" cy="2762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AF47FB34-D95D-4DA7-91F4-E8617758C4B3}"/>
                </a:ext>
              </a:extLst>
            </p:cNvPr>
            <p:cNvGrpSpPr/>
            <p:nvPr/>
          </p:nvGrpSpPr>
          <p:grpSpPr>
            <a:xfrm>
              <a:off x="4723191" y="6373826"/>
              <a:ext cx="366325" cy="323849"/>
              <a:chOff x="6844017" y="2433516"/>
              <a:chExt cx="404508" cy="319209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CA2A7A4-5F74-4F1B-833B-2F5CB487080B}"/>
                  </a:ext>
                </a:extLst>
              </p:cNvPr>
              <p:cNvSpPr/>
              <p:nvPr/>
            </p:nvSpPr>
            <p:spPr>
              <a:xfrm>
                <a:off x="6844017" y="2433516"/>
                <a:ext cx="404508" cy="31920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328EA2AC-F45B-452B-9E35-7C4BC28B6FC5}"/>
                  </a:ext>
                </a:extLst>
              </p:cNvPr>
              <p:cNvSpPr/>
              <p:nvPr/>
            </p:nvSpPr>
            <p:spPr>
              <a:xfrm>
                <a:off x="6862763" y="2457450"/>
                <a:ext cx="371475" cy="2762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B88B2A24-8C28-487C-817E-B3D234866E75}"/>
                </a:ext>
              </a:extLst>
            </p:cNvPr>
            <p:cNvGrpSpPr/>
            <p:nvPr/>
          </p:nvGrpSpPr>
          <p:grpSpPr>
            <a:xfrm>
              <a:off x="4535937" y="6811866"/>
              <a:ext cx="366325" cy="323849"/>
              <a:chOff x="6844017" y="2433516"/>
              <a:chExt cx="404508" cy="319209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7DE180A5-D477-4F55-9665-B7C38BDA040E}"/>
                  </a:ext>
                </a:extLst>
              </p:cNvPr>
              <p:cNvSpPr/>
              <p:nvPr/>
            </p:nvSpPr>
            <p:spPr>
              <a:xfrm>
                <a:off x="6844017" y="2433516"/>
                <a:ext cx="404508" cy="31920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7BFBFD0-7E92-4C79-94E5-B5A18EE8B0B1}"/>
                  </a:ext>
                </a:extLst>
              </p:cNvPr>
              <p:cNvSpPr/>
              <p:nvPr/>
            </p:nvSpPr>
            <p:spPr>
              <a:xfrm>
                <a:off x="6862763" y="2457450"/>
                <a:ext cx="371475" cy="2762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F0ACE2A3-6B73-4431-A8C0-59F3C7D6AB86}"/>
                </a:ext>
              </a:extLst>
            </p:cNvPr>
            <p:cNvGrpSpPr/>
            <p:nvPr/>
          </p:nvGrpSpPr>
          <p:grpSpPr>
            <a:xfrm>
              <a:off x="4609657" y="7256476"/>
              <a:ext cx="345607" cy="318994"/>
              <a:chOff x="6844017" y="2433516"/>
              <a:chExt cx="404508" cy="319209"/>
            </a:xfrm>
          </p:grpSpPr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8D89BEED-DB29-4D20-8237-A7DADC91586C}"/>
                  </a:ext>
                </a:extLst>
              </p:cNvPr>
              <p:cNvSpPr/>
              <p:nvPr/>
            </p:nvSpPr>
            <p:spPr>
              <a:xfrm>
                <a:off x="6844017" y="2433516"/>
                <a:ext cx="404508" cy="31920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091A48D4-0BF1-4239-9273-2D25BFDC887D}"/>
                  </a:ext>
                </a:extLst>
              </p:cNvPr>
              <p:cNvSpPr/>
              <p:nvPr/>
            </p:nvSpPr>
            <p:spPr>
              <a:xfrm>
                <a:off x="6862763" y="2457450"/>
                <a:ext cx="371475" cy="2762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64E65C3-2C49-4A42-8807-EECB84E0D909}"/>
                </a:ext>
              </a:extLst>
            </p:cNvPr>
            <p:cNvSpPr/>
            <p:nvPr/>
          </p:nvSpPr>
          <p:spPr>
            <a:xfrm>
              <a:off x="3096217" y="5834422"/>
              <a:ext cx="277952" cy="46862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플레이어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3454FB8C-2746-49A3-90FE-E826A07B3B88}"/>
                </a:ext>
              </a:extLst>
            </p:cNvPr>
            <p:cNvSpPr/>
            <p:nvPr/>
          </p:nvSpPr>
          <p:spPr>
            <a:xfrm>
              <a:off x="1136074" y="4712689"/>
              <a:ext cx="187257" cy="1276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3B4E3FBD-8359-4BF1-ADC7-FF258D85E4E9}"/>
                </a:ext>
              </a:extLst>
            </p:cNvPr>
            <p:cNvSpPr/>
            <p:nvPr/>
          </p:nvSpPr>
          <p:spPr>
            <a:xfrm>
              <a:off x="1391933" y="4712689"/>
              <a:ext cx="187257" cy="1276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1CB73B6-8003-4750-B824-AC238C6FBD64}"/>
                </a:ext>
              </a:extLst>
            </p:cNvPr>
            <p:cNvSpPr/>
            <p:nvPr/>
          </p:nvSpPr>
          <p:spPr>
            <a:xfrm>
              <a:off x="1643301" y="4712689"/>
              <a:ext cx="187257" cy="1276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8A054E40-E6F6-4AC9-921C-01D9C003A0D0}"/>
                </a:ext>
              </a:extLst>
            </p:cNvPr>
            <p:cNvSpPr/>
            <p:nvPr/>
          </p:nvSpPr>
          <p:spPr>
            <a:xfrm>
              <a:off x="892969" y="4525934"/>
              <a:ext cx="1196261" cy="1506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BE8A379-11C6-4BF6-949E-92E9518F1B77}"/>
                </a:ext>
              </a:extLst>
            </p:cNvPr>
            <p:cNvSpPr/>
            <p:nvPr/>
          </p:nvSpPr>
          <p:spPr>
            <a:xfrm>
              <a:off x="892969" y="4525934"/>
              <a:ext cx="957378" cy="1506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0F38414-D080-4B3F-B269-428AB471FE57}"/>
                </a:ext>
              </a:extLst>
            </p:cNvPr>
            <p:cNvSpPr/>
            <p:nvPr/>
          </p:nvSpPr>
          <p:spPr>
            <a:xfrm>
              <a:off x="1139170" y="4545026"/>
              <a:ext cx="835448" cy="1189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037FBDED-C9E3-486E-8FC9-9CB94765BA67}"/>
                </a:ext>
              </a:extLst>
            </p:cNvPr>
            <p:cNvSpPr/>
            <p:nvPr/>
          </p:nvSpPr>
          <p:spPr>
            <a:xfrm>
              <a:off x="3096217" y="5714026"/>
              <a:ext cx="278033" cy="71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7F69D097-C9BE-4C45-802F-43D872C8F4B8}"/>
                </a:ext>
              </a:extLst>
            </p:cNvPr>
            <p:cNvSpPr/>
            <p:nvPr/>
          </p:nvSpPr>
          <p:spPr>
            <a:xfrm>
              <a:off x="3096217" y="5714026"/>
              <a:ext cx="176182" cy="71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1707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743F73F-597F-47BB-AE20-49BF44DBF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776" y="1665280"/>
            <a:ext cx="5736833" cy="3249450"/>
          </a:xfrm>
          <a:prstGeom prst="rect">
            <a:avLst/>
          </a:prstGeom>
        </p:spPr>
      </p:pic>
      <p:sp>
        <p:nvSpPr>
          <p:cNvPr id="4" name="모서리가 둥근 직사각형 20">
            <a:extLst>
              <a:ext uri="{FF2B5EF4-FFF2-40B4-BE49-F238E27FC236}">
                <a16:creationId xmlns:a16="http://schemas.microsoft.com/office/drawing/2014/main" id="{537DA871-13DB-4CD9-98D8-7BB0CBA6BE77}"/>
              </a:ext>
            </a:extLst>
          </p:cNvPr>
          <p:cNvSpPr/>
          <p:nvPr/>
        </p:nvSpPr>
        <p:spPr>
          <a:xfrm>
            <a:off x="2019776" y="1691829"/>
            <a:ext cx="5736833" cy="321070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33A3E8-68E2-44D1-A50F-7EE7A5441B8E}"/>
              </a:ext>
            </a:extLst>
          </p:cNvPr>
          <p:cNvSpPr/>
          <p:nvPr/>
        </p:nvSpPr>
        <p:spPr>
          <a:xfrm>
            <a:off x="4359558" y="1741210"/>
            <a:ext cx="1066200" cy="27995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  <a:endParaRPr lang="ko-KR" altLang="en-US" sz="12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709A2F-13CD-4678-8EFA-180C39168A69}"/>
              </a:ext>
            </a:extLst>
          </p:cNvPr>
          <p:cNvSpPr/>
          <p:nvPr/>
        </p:nvSpPr>
        <p:spPr>
          <a:xfrm>
            <a:off x="3689152" y="4577313"/>
            <a:ext cx="2505908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B3F25E-BD0A-4B15-A351-4FC2CE0F9CD2}"/>
              </a:ext>
            </a:extLst>
          </p:cNvPr>
          <p:cNvSpPr/>
          <p:nvPr/>
        </p:nvSpPr>
        <p:spPr>
          <a:xfrm>
            <a:off x="2359830" y="2097096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구입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B8DDD6-FF83-4197-AABD-CA42B9470F7E}"/>
              </a:ext>
            </a:extLst>
          </p:cNvPr>
          <p:cNvSpPr/>
          <p:nvPr/>
        </p:nvSpPr>
        <p:spPr>
          <a:xfrm>
            <a:off x="2950229" y="2097096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A0F6CBF-C5DE-45B9-89E5-55E682B1403D}"/>
              </a:ext>
            </a:extLst>
          </p:cNvPr>
          <p:cNvSpPr/>
          <p:nvPr/>
        </p:nvSpPr>
        <p:spPr>
          <a:xfrm>
            <a:off x="3566580" y="2097096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51079CD-7173-4FC0-9B1B-B78744E2FD2E}"/>
              </a:ext>
            </a:extLst>
          </p:cNvPr>
          <p:cNvSpPr/>
          <p:nvPr/>
        </p:nvSpPr>
        <p:spPr>
          <a:xfrm>
            <a:off x="4184715" y="2097096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11" name="모서리가 둥근 직사각형 20">
            <a:extLst>
              <a:ext uri="{FF2B5EF4-FFF2-40B4-BE49-F238E27FC236}">
                <a16:creationId xmlns:a16="http://schemas.microsoft.com/office/drawing/2014/main" id="{DB8CA9DC-7DEF-45CD-972D-129F35A3142D}"/>
              </a:ext>
            </a:extLst>
          </p:cNvPr>
          <p:cNvSpPr/>
          <p:nvPr/>
        </p:nvSpPr>
        <p:spPr>
          <a:xfrm>
            <a:off x="2111736" y="2277596"/>
            <a:ext cx="2857500" cy="2119144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78DEFB5-33EE-41B8-A992-0442DBB2FFEB}"/>
              </a:ext>
            </a:extLst>
          </p:cNvPr>
          <p:cNvSpPr/>
          <p:nvPr/>
        </p:nvSpPr>
        <p:spPr>
          <a:xfrm>
            <a:off x="6071312" y="1773826"/>
            <a:ext cx="892814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7A6DDA1-B6FA-4421-BC99-33ED5D75FC9D}"/>
              </a:ext>
            </a:extLst>
          </p:cNvPr>
          <p:cNvSpPr/>
          <p:nvPr/>
        </p:nvSpPr>
        <p:spPr>
          <a:xfrm>
            <a:off x="5489925" y="2084903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4FAC984-A481-4E45-8614-8D833E9F6984}"/>
              </a:ext>
            </a:extLst>
          </p:cNvPr>
          <p:cNvSpPr/>
          <p:nvPr/>
        </p:nvSpPr>
        <p:spPr>
          <a:xfrm>
            <a:off x="6080324" y="2084903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B6D1386-56F4-4498-B94B-24E870200E6A}"/>
              </a:ext>
            </a:extLst>
          </p:cNvPr>
          <p:cNvSpPr/>
          <p:nvPr/>
        </p:nvSpPr>
        <p:spPr>
          <a:xfrm>
            <a:off x="6696675" y="2084903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67" name="모서리가 둥근 직사각형 20">
            <a:extLst>
              <a:ext uri="{FF2B5EF4-FFF2-40B4-BE49-F238E27FC236}">
                <a16:creationId xmlns:a16="http://schemas.microsoft.com/office/drawing/2014/main" id="{C94584FF-6211-44C0-A62C-FB7B93BD0426}"/>
              </a:ext>
            </a:extLst>
          </p:cNvPr>
          <p:cNvSpPr/>
          <p:nvPr/>
        </p:nvSpPr>
        <p:spPr>
          <a:xfrm>
            <a:off x="5061196" y="2277596"/>
            <a:ext cx="2599532" cy="2119144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AEACE59-7510-41BB-98BC-8143CAC973CC}"/>
              </a:ext>
            </a:extLst>
          </p:cNvPr>
          <p:cNvSpPr/>
          <p:nvPr/>
        </p:nvSpPr>
        <p:spPr>
          <a:xfrm>
            <a:off x="7302110" y="1732456"/>
            <a:ext cx="222463" cy="217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A8F1F92-C3A9-4D31-83B3-D771EB947FCA}"/>
              </a:ext>
            </a:extLst>
          </p:cNvPr>
          <p:cNvSpPr/>
          <p:nvPr/>
        </p:nvSpPr>
        <p:spPr>
          <a:xfrm>
            <a:off x="7320335" y="1749663"/>
            <a:ext cx="194071" cy="18322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89831EA0-5F9D-4818-9882-9B4D037D341B}"/>
              </a:ext>
            </a:extLst>
          </p:cNvPr>
          <p:cNvGrpSpPr/>
          <p:nvPr/>
        </p:nvGrpSpPr>
        <p:grpSpPr>
          <a:xfrm>
            <a:off x="2442631" y="2539271"/>
            <a:ext cx="2363955" cy="1669116"/>
            <a:chOff x="2605281" y="5626316"/>
            <a:chExt cx="2363955" cy="1669116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F1479A08-2E92-4233-B733-73B42AE8BA75}"/>
                </a:ext>
              </a:extLst>
            </p:cNvPr>
            <p:cNvGrpSpPr/>
            <p:nvPr/>
          </p:nvGrpSpPr>
          <p:grpSpPr>
            <a:xfrm>
              <a:off x="2692568" y="5839699"/>
              <a:ext cx="1942804" cy="493030"/>
              <a:chOff x="2205038" y="3612245"/>
              <a:chExt cx="1942804" cy="493030"/>
            </a:xfrm>
          </p:grpSpPr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40CFE3A7-44CD-4444-9AF9-56124E08B926}"/>
                  </a:ext>
                </a:extLst>
              </p:cNvPr>
              <p:cNvSpPr/>
              <p:nvPr/>
            </p:nvSpPr>
            <p:spPr>
              <a:xfrm>
                <a:off x="2205038" y="3612245"/>
                <a:ext cx="504825" cy="493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1C603EA1-32BB-4FE6-87D8-C8B35A0B448E}"/>
                  </a:ext>
                </a:extLst>
              </p:cNvPr>
              <p:cNvSpPr/>
              <p:nvPr/>
            </p:nvSpPr>
            <p:spPr>
              <a:xfrm>
                <a:off x="2921395" y="3612245"/>
                <a:ext cx="504825" cy="493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B2AF3346-116D-4A3D-8151-726AC25F9130}"/>
                  </a:ext>
                </a:extLst>
              </p:cNvPr>
              <p:cNvSpPr/>
              <p:nvPr/>
            </p:nvSpPr>
            <p:spPr>
              <a:xfrm>
                <a:off x="3643017" y="3612245"/>
                <a:ext cx="504825" cy="493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11BE9228-05CC-4C27-B14B-4F580519297B}"/>
                </a:ext>
              </a:extLst>
            </p:cNvPr>
            <p:cNvGrpSpPr/>
            <p:nvPr/>
          </p:nvGrpSpPr>
          <p:grpSpPr>
            <a:xfrm>
              <a:off x="2749880" y="5903056"/>
              <a:ext cx="1835535" cy="378305"/>
              <a:chOff x="4574667" y="3632330"/>
              <a:chExt cx="2459698" cy="506946"/>
            </a:xfrm>
          </p:grpSpPr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4A6BD9EC-73D3-4AA6-8603-565CBAF8C505}"/>
                  </a:ext>
                </a:extLst>
              </p:cNvPr>
              <p:cNvSpPr/>
              <p:nvPr/>
            </p:nvSpPr>
            <p:spPr>
              <a:xfrm>
                <a:off x="4574667" y="3632330"/>
                <a:ext cx="536954" cy="5069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1500C325-9A37-41FA-82A2-A57D3B5E28F7}"/>
                  </a:ext>
                </a:extLst>
              </p:cNvPr>
              <p:cNvSpPr/>
              <p:nvPr/>
            </p:nvSpPr>
            <p:spPr>
              <a:xfrm>
                <a:off x="5539925" y="3632330"/>
                <a:ext cx="536954" cy="5069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6C267C73-3EE2-4058-83B5-E00809B8DA87}"/>
                  </a:ext>
                </a:extLst>
              </p:cNvPr>
              <p:cNvSpPr/>
              <p:nvPr/>
            </p:nvSpPr>
            <p:spPr>
              <a:xfrm>
                <a:off x="6497411" y="3632330"/>
                <a:ext cx="536954" cy="5069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</p:grp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1B1110C8-F42F-4E3A-814F-65D1F7DEAD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2773823" y="5992938"/>
              <a:ext cx="326822" cy="269946"/>
            </a:xfrm>
            <a:prstGeom prst="rect">
              <a:avLst/>
            </a:prstGeom>
          </p:spPr>
        </p:pic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5591B20B-43C0-4848-A020-1110C5113752}"/>
                </a:ext>
              </a:extLst>
            </p:cNvPr>
            <p:cNvSpPr/>
            <p:nvPr/>
          </p:nvSpPr>
          <p:spPr>
            <a:xfrm>
              <a:off x="2605281" y="5626316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이름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0D7F1581-33E2-4DCB-9198-AEEC127732DA}"/>
                </a:ext>
              </a:extLst>
            </p:cNvPr>
            <p:cNvSpPr/>
            <p:nvPr/>
          </p:nvSpPr>
          <p:spPr>
            <a:xfrm>
              <a:off x="3336391" y="5626316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이름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7E302E93-AB7C-4F0E-9694-A62A5E1F65E7}"/>
                </a:ext>
              </a:extLst>
            </p:cNvPr>
            <p:cNvSpPr/>
            <p:nvPr/>
          </p:nvSpPr>
          <p:spPr>
            <a:xfrm>
              <a:off x="4067501" y="5626316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이름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86CC074-FF7D-4A1B-A245-B66AC17C1DC4}"/>
                </a:ext>
              </a:extLst>
            </p:cNvPr>
            <p:cNvSpPr/>
            <p:nvPr/>
          </p:nvSpPr>
          <p:spPr>
            <a:xfrm>
              <a:off x="2605281" y="6373544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가격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148D6B05-FF11-4309-9D2A-D74D19C0C15F}"/>
                </a:ext>
              </a:extLst>
            </p:cNvPr>
            <p:cNvSpPr/>
            <p:nvPr/>
          </p:nvSpPr>
          <p:spPr>
            <a:xfrm>
              <a:off x="3336391" y="6373544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가격</a:t>
              </a: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5CF68536-0B02-4020-8184-5A1ECC9C6382}"/>
                </a:ext>
              </a:extLst>
            </p:cNvPr>
            <p:cNvSpPr/>
            <p:nvPr/>
          </p:nvSpPr>
          <p:spPr>
            <a:xfrm>
              <a:off x="4067501" y="6373544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가격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FE47DB9-85B5-4F63-AF69-A9BCB32DAD13}"/>
                </a:ext>
              </a:extLst>
            </p:cNvPr>
            <p:cNvSpPr/>
            <p:nvPr/>
          </p:nvSpPr>
          <p:spPr>
            <a:xfrm>
              <a:off x="2605281" y="6566749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할인가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4E102856-9983-47EF-9C4F-43B7C10CDE95}"/>
                </a:ext>
              </a:extLst>
            </p:cNvPr>
            <p:cNvSpPr/>
            <p:nvPr/>
          </p:nvSpPr>
          <p:spPr>
            <a:xfrm>
              <a:off x="3336391" y="6566749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할인가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95183FCA-68AA-440D-9339-117C3573705C}"/>
                </a:ext>
              </a:extLst>
            </p:cNvPr>
            <p:cNvSpPr/>
            <p:nvPr/>
          </p:nvSpPr>
          <p:spPr>
            <a:xfrm>
              <a:off x="4067501" y="6566749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할인가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94DD556-16DF-43B6-8516-44879FC7838D}"/>
                </a:ext>
              </a:extLst>
            </p:cNvPr>
            <p:cNvSpPr/>
            <p:nvPr/>
          </p:nvSpPr>
          <p:spPr>
            <a:xfrm>
              <a:off x="4576768" y="5838715"/>
              <a:ext cx="392468" cy="1219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 err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할인률</a:t>
              </a:r>
              <a:endParaRPr lang="ko-KR" altLang="en-US" sz="3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7B0E8255-E435-4F04-875E-EBDE10E26489}"/>
                </a:ext>
              </a:extLst>
            </p:cNvPr>
            <p:cNvSpPr/>
            <p:nvPr/>
          </p:nvSpPr>
          <p:spPr>
            <a:xfrm>
              <a:off x="3308315" y="6847957"/>
              <a:ext cx="696388" cy="447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34BE3C8-D844-4723-B5A0-40D949F94943}"/>
                </a:ext>
              </a:extLst>
            </p:cNvPr>
            <p:cNvSpPr/>
            <p:nvPr/>
          </p:nvSpPr>
          <p:spPr>
            <a:xfrm>
              <a:off x="3370204" y="6888874"/>
              <a:ext cx="578267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구매</a:t>
              </a:r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E642B107-8D32-4BF1-A514-EED8618FFC9B}"/>
              </a:ext>
            </a:extLst>
          </p:cNvPr>
          <p:cNvGrpSpPr/>
          <p:nvPr/>
        </p:nvGrpSpPr>
        <p:grpSpPr>
          <a:xfrm>
            <a:off x="5337125" y="2506345"/>
            <a:ext cx="2081908" cy="1691067"/>
            <a:chOff x="7443451" y="5610518"/>
            <a:chExt cx="2081908" cy="1691067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05BACFCE-23F5-4C6E-A54D-5C9C34125761}"/>
                </a:ext>
              </a:extLst>
            </p:cNvPr>
            <p:cNvSpPr/>
            <p:nvPr/>
          </p:nvSpPr>
          <p:spPr>
            <a:xfrm>
              <a:off x="8707195" y="6636530"/>
              <a:ext cx="758899" cy="1471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선택한 아이템의 판매 시 획득 코인</a:t>
              </a: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BEAE5E33-01EF-4075-868F-4243A9222AA9}"/>
                </a:ext>
              </a:extLst>
            </p:cNvPr>
            <p:cNvSpPr/>
            <p:nvPr/>
          </p:nvSpPr>
          <p:spPr>
            <a:xfrm>
              <a:off x="7443451" y="5610518"/>
              <a:ext cx="459320" cy="4485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BD4DD536-2B00-4371-ACB9-ADD33BEAEC6A}"/>
                </a:ext>
              </a:extLst>
            </p:cNvPr>
            <p:cNvSpPr/>
            <p:nvPr/>
          </p:nvSpPr>
          <p:spPr>
            <a:xfrm>
              <a:off x="7982287" y="5610518"/>
              <a:ext cx="459320" cy="4485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BDD640B5-7512-4D19-9C5A-37E799C72349}"/>
                </a:ext>
              </a:extLst>
            </p:cNvPr>
            <p:cNvSpPr/>
            <p:nvPr/>
          </p:nvSpPr>
          <p:spPr>
            <a:xfrm>
              <a:off x="8519528" y="5610518"/>
              <a:ext cx="459320" cy="4485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DB5FA99A-5649-402A-8641-F5960309D244}"/>
                </a:ext>
              </a:extLst>
            </p:cNvPr>
            <p:cNvSpPr/>
            <p:nvPr/>
          </p:nvSpPr>
          <p:spPr>
            <a:xfrm>
              <a:off x="9066039" y="5610518"/>
              <a:ext cx="459320" cy="4485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72271F6B-5DA8-4FC5-BD3D-1239020F70FA}"/>
                </a:ext>
              </a:extLst>
            </p:cNvPr>
            <p:cNvSpPr/>
            <p:nvPr/>
          </p:nvSpPr>
          <p:spPr>
            <a:xfrm>
              <a:off x="7443451" y="6088383"/>
              <a:ext cx="459320" cy="4485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E7C7F32-9E50-4D87-8019-46564F89FF22}"/>
                </a:ext>
              </a:extLst>
            </p:cNvPr>
            <p:cNvSpPr/>
            <p:nvPr/>
          </p:nvSpPr>
          <p:spPr>
            <a:xfrm>
              <a:off x="7982287" y="6093146"/>
              <a:ext cx="459320" cy="4485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B3C7C5D3-E6F3-4549-906F-127F26F93097}"/>
                </a:ext>
              </a:extLst>
            </p:cNvPr>
            <p:cNvSpPr/>
            <p:nvPr/>
          </p:nvSpPr>
          <p:spPr>
            <a:xfrm>
              <a:off x="8519528" y="6088383"/>
              <a:ext cx="459320" cy="4485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B6C2BCD6-1DE8-4569-840B-4A7C9EA97F8E}"/>
                </a:ext>
              </a:extLst>
            </p:cNvPr>
            <p:cNvSpPr/>
            <p:nvPr/>
          </p:nvSpPr>
          <p:spPr>
            <a:xfrm>
              <a:off x="9066039" y="6088383"/>
              <a:ext cx="459320" cy="4485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AEA246A2-3C0A-4587-818E-9899317A841C}"/>
                </a:ext>
              </a:extLst>
            </p:cNvPr>
            <p:cNvSpPr/>
            <p:nvPr/>
          </p:nvSpPr>
          <p:spPr>
            <a:xfrm>
              <a:off x="7477468" y="5641147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7D127BDF-E4F1-4E97-A3B1-8E7F8EABD028}"/>
                </a:ext>
              </a:extLst>
            </p:cNvPr>
            <p:cNvSpPr/>
            <p:nvPr/>
          </p:nvSpPr>
          <p:spPr>
            <a:xfrm>
              <a:off x="8015044" y="5641147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CB8D6F7C-A9DB-4E79-ABE6-B497046CD55F}"/>
                </a:ext>
              </a:extLst>
            </p:cNvPr>
            <p:cNvSpPr/>
            <p:nvPr/>
          </p:nvSpPr>
          <p:spPr>
            <a:xfrm>
              <a:off x="8552620" y="5641147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CE83AFEE-74B9-4F0D-A4FB-53EDD95AD9F3}"/>
                </a:ext>
              </a:extLst>
            </p:cNvPr>
            <p:cNvSpPr/>
            <p:nvPr/>
          </p:nvSpPr>
          <p:spPr>
            <a:xfrm>
              <a:off x="9086645" y="5641147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4DB10840-8A74-4D69-BA4C-99A6FA7E0049}"/>
                </a:ext>
              </a:extLst>
            </p:cNvPr>
            <p:cNvSpPr/>
            <p:nvPr/>
          </p:nvSpPr>
          <p:spPr>
            <a:xfrm>
              <a:off x="7477468" y="6134496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FB43BDA4-8665-4A11-853C-988943234966}"/>
                </a:ext>
              </a:extLst>
            </p:cNvPr>
            <p:cNvSpPr/>
            <p:nvPr/>
          </p:nvSpPr>
          <p:spPr>
            <a:xfrm>
              <a:off x="8015044" y="6134496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B82C4F8-8F43-4459-A51B-E8ADE059FD54}"/>
                </a:ext>
              </a:extLst>
            </p:cNvPr>
            <p:cNvSpPr/>
            <p:nvPr/>
          </p:nvSpPr>
          <p:spPr>
            <a:xfrm>
              <a:off x="8552620" y="6134496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9104BDE1-FA9C-4359-9367-654A111D21EE}"/>
                </a:ext>
              </a:extLst>
            </p:cNvPr>
            <p:cNvSpPr/>
            <p:nvPr/>
          </p:nvSpPr>
          <p:spPr>
            <a:xfrm>
              <a:off x="9086645" y="6134496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A6561E10-6ACE-43A7-AD33-615740337FA8}"/>
                </a:ext>
              </a:extLst>
            </p:cNvPr>
            <p:cNvGrpSpPr/>
            <p:nvPr/>
          </p:nvGrpSpPr>
          <p:grpSpPr>
            <a:xfrm>
              <a:off x="7468101" y="6757170"/>
              <a:ext cx="996561" cy="448588"/>
              <a:chOff x="3850758" y="6212847"/>
              <a:chExt cx="996561" cy="448588"/>
            </a:xfrm>
          </p:grpSpPr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FEC890B4-F41A-4494-B3C0-478572F17299}"/>
                  </a:ext>
                </a:extLst>
              </p:cNvPr>
              <p:cNvSpPr/>
              <p:nvPr/>
            </p:nvSpPr>
            <p:spPr>
              <a:xfrm>
                <a:off x="3850758" y="6212847"/>
                <a:ext cx="459320" cy="44858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DB0C7E52-9D57-4D92-A4E8-049C659952BB}"/>
                  </a:ext>
                </a:extLst>
              </p:cNvPr>
              <p:cNvSpPr/>
              <p:nvPr/>
            </p:nvSpPr>
            <p:spPr>
              <a:xfrm>
                <a:off x="4387999" y="6212847"/>
                <a:ext cx="459320" cy="44858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4FEB59F9-6827-4ADE-9AC8-C3BD49209A60}"/>
                  </a:ext>
                </a:extLst>
              </p:cNvPr>
              <p:cNvSpPr/>
              <p:nvPr/>
            </p:nvSpPr>
            <p:spPr>
              <a:xfrm>
                <a:off x="3882471" y="6256670"/>
                <a:ext cx="400699" cy="3783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착용</a:t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</a:t>
                </a:r>
              </a:p>
            </p:txBody>
          </p:sp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AFEA94F1-BF73-4D35-924F-4A42688E7853}"/>
                  </a:ext>
                </a:extLst>
              </p:cNvPr>
              <p:cNvSpPr/>
              <p:nvPr/>
            </p:nvSpPr>
            <p:spPr>
              <a:xfrm>
                <a:off x="4420047" y="6256670"/>
                <a:ext cx="400699" cy="3783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착용</a:t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</a:t>
                </a:r>
              </a:p>
            </p:txBody>
          </p:sp>
          <p:pic>
            <p:nvPicPr>
              <p:cNvPr id="140" name="그림 139">
                <a:extLst>
                  <a:ext uri="{FF2B5EF4-FFF2-40B4-BE49-F238E27FC236}">
                    <a16:creationId xmlns:a16="http://schemas.microsoft.com/office/drawing/2014/main" id="{33C7E8CF-E891-4BA0-BA98-E97BE70797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2" t="25297" r="22075" b="23680"/>
              <a:stretch/>
            </p:blipFill>
            <p:spPr>
              <a:xfrm>
                <a:off x="3926270" y="6301028"/>
                <a:ext cx="326822" cy="269946"/>
              </a:xfrm>
              <a:prstGeom prst="rect">
                <a:avLst/>
              </a:prstGeom>
            </p:spPr>
          </p:pic>
        </p:grpSp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AC138F87-3FEF-4042-8490-A59AAE80D7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7514406" y="5704982"/>
              <a:ext cx="326822" cy="269946"/>
            </a:xfrm>
            <a:prstGeom prst="rect">
              <a:avLst/>
            </a:prstGeom>
          </p:spPr>
        </p:pic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A4D36ED-D6E1-4268-995B-10F6C71CD39E}"/>
                </a:ext>
              </a:extLst>
            </p:cNvPr>
            <p:cNvSpPr/>
            <p:nvPr/>
          </p:nvSpPr>
          <p:spPr>
            <a:xfrm>
              <a:off x="8727162" y="6854110"/>
              <a:ext cx="696388" cy="447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CD1F0B5F-D3D0-4DDF-9FAF-558021D7708A}"/>
                </a:ext>
              </a:extLst>
            </p:cNvPr>
            <p:cNvSpPr/>
            <p:nvPr/>
          </p:nvSpPr>
          <p:spPr>
            <a:xfrm>
              <a:off x="8786222" y="6895027"/>
              <a:ext cx="578267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판매</a:t>
              </a:r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1130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D2F2A-5873-4CF3-8368-1E4CF68D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6F0E5E7A-C0D1-4039-9423-6B1C25825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9973144"/>
              </p:ext>
            </p:extLst>
          </p:nvPr>
        </p:nvGraphicFramePr>
        <p:xfrm>
          <a:off x="434753" y="1296400"/>
          <a:ext cx="11309716" cy="400342"/>
        </p:xfrm>
        <a:graphic>
          <a:graphicData uri="http://schemas.openxmlformats.org/drawingml/2006/table">
            <a:tbl>
              <a:tblPr/>
              <a:tblGrid>
                <a:gridCol w="723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9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91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2860">
                  <a:extLst>
                    <a:ext uri="{9D8B030D-6E8A-4147-A177-3AD203B41FA5}">
                      <a16:colId xmlns:a16="http://schemas.microsoft.com/office/drawing/2014/main" val="3162497858"/>
                    </a:ext>
                  </a:extLst>
                </a:gridCol>
                <a:gridCol w="3989322">
                  <a:extLst>
                    <a:ext uri="{9D8B030D-6E8A-4147-A177-3AD203B41FA5}">
                      <a16:colId xmlns:a16="http://schemas.microsoft.com/office/drawing/2014/main" val="946188615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전투 화면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유저가 사망했을 때 출력되는 팝업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F469A196-56A3-416D-A471-499BAFE9241E}"/>
              </a:ext>
            </a:extLst>
          </p:cNvPr>
          <p:cNvSpPr/>
          <p:nvPr/>
        </p:nvSpPr>
        <p:spPr>
          <a:xfrm>
            <a:off x="8890370" y="1401344"/>
            <a:ext cx="687586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CBD65D-CB58-4FAD-8479-B6EA1663F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135446"/>
              </p:ext>
            </p:extLst>
          </p:nvPr>
        </p:nvGraphicFramePr>
        <p:xfrm>
          <a:off x="6531860" y="1875542"/>
          <a:ext cx="5212609" cy="562254"/>
        </p:xfrm>
        <a:graphic>
          <a:graphicData uri="http://schemas.openxmlformats.org/drawingml/2006/table">
            <a:tbl>
              <a:tblPr/>
              <a:tblGrid>
                <a:gridCol w="820345">
                  <a:extLst>
                    <a:ext uri="{9D8B030D-6E8A-4147-A177-3AD203B41FA5}">
                      <a16:colId xmlns:a16="http://schemas.microsoft.com/office/drawing/2014/main" val="3906608481"/>
                    </a:ext>
                  </a:extLst>
                </a:gridCol>
                <a:gridCol w="4392264">
                  <a:extLst>
                    <a:ext uri="{9D8B030D-6E8A-4147-A177-3AD203B41FA5}">
                      <a16:colId xmlns:a16="http://schemas.microsoft.com/office/drawing/2014/main" val="3974675167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12696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 캐릭터가 사망했을 때 출력되는 팝업 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938229577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C7C86A-2462-4567-9456-34DEE3B8A53E}"/>
              </a:ext>
            </a:extLst>
          </p:cNvPr>
          <p:cNvSpPr/>
          <p:nvPr/>
        </p:nvSpPr>
        <p:spPr>
          <a:xfrm>
            <a:off x="9688531" y="1413066"/>
            <a:ext cx="635514" cy="18028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3" name="모서리가 둥근 직사각형 20">
            <a:extLst>
              <a:ext uri="{FF2B5EF4-FFF2-40B4-BE49-F238E27FC236}">
                <a16:creationId xmlns:a16="http://schemas.microsoft.com/office/drawing/2014/main" id="{7A644D27-3BDF-45C6-9322-DD2F46A9DC23}"/>
              </a:ext>
            </a:extLst>
          </p:cNvPr>
          <p:cNvSpPr/>
          <p:nvPr/>
        </p:nvSpPr>
        <p:spPr>
          <a:xfrm>
            <a:off x="8172511" y="1378353"/>
            <a:ext cx="607284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pic>
        <p:nvPicPr>
          <p:cNvPr id="10" name="그림 9" descr="시계이(가) 표시된 사진&#10;&#10;자동 생성된 설명">
            <a:extLst>
              <a:ext uri="{FF2B5EF4-FFF2-40B4-BE49-F238E27FC236}">
                <a16:creationId xmlns:a16="http://schemas.microsoft.com/office/drawing/2014/main" id="{E1D7C34E-1769-4E28-94F5-85CF30672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61" y="1881188"/>
            <a:ext cx="5749026" cy="323725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1C4B39-BAFE-4F35-8FE9-C5F1EA051DF1}"/>
              </a:ext>
            </a:extLst>
          </p:cNvPr>
          <p:cNvSpPr/>
          <p:nvPr/>
        </p:nvSpPr>
        <p:spPr>
          <a:xfrm>
            <a:off x="231366" y="3199086"/>
            <a:ext cx="5731410" cy="3224413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모서리가 둥근 직사각형 20">
            <a:extLst>
              <a:ext uri="{FF2B5EF4-FFF2-40B4-BE49-F238E27FC236}">
                <a16:creationId xmlns:a16="http://schemas.microsoft.com/office/drawing/2014/main" id="{05F8ED64-17EE-44AB-98C3-17898F219771}"/>
              </a:ext>
            </a:extLst>
          </p:cNvPr>
          <p:cNvSpPr/>
          <p:nvPr/>
        </p:nvSpPr>
        <p:spPr>
          <a:xfrm>
            <a:off x="2034138" y="2812807"/>
            <a:ext cx="2979056" cy="120164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0183B38-B519-420C-BCA7-178A7B003E10}"/>
              </a:ext>
            </a:extLst>
          </p:cNvPr>
          <p:cNvSpPr/>
          <p:nvPr/>
        </p:nvSpPr>
        <p:spPr>
          <a:xfrm>
            <a:off x="2868973" y="2865747"/>
            <a:ext cx="1327652" cy="34860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캐릭터가 사망했습니다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.</a:t>
            </a: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부활 하시겠습니까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?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4C0D8E9-8AEA-4A70-A48C-F6AC8F2FA5A5}"/>
              </a:ext>
            </a:extLst>
          </p:cNvPr>
          <p:cNvSpPr/>
          <p:nvPr/>
        </p:nvSpPr>
        <p:spPr>
          <a:xfrm>
            <a:off x="2868323" y="4811293"/>
            <a:ext cx="1328302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5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CE385E7-B779-42C9-A14D-9178E814E7F4}"/>
              </a:ext>
            </a:extLst>
          </p:cNvPr>
          <p:cNvSpPr/>
          <p:nvPr/>
        </p:nvSpPr>
        <p:spPr>
          <a:xfrm>
            <a:off x="2143725" y="3351207"/>
            <a:ext cx="478947" cy="42957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재화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65DA3BB-C6AE-433B-BCBE-5517411D04E7}"/>
              </a:ext>
            </a:extLst>
          </p:cNvPr>
          <p:cNvSpPr/>
          <p:nvPr/>
        </p:nvSpPr>
        <p:spPr>
          <a:xfrm>
            <a:off x="3571470" y="3351207"/>
            <a:ext cx="478946" cy="42957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광고 시청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6B8831E-163C-4965-B215-C7F24F3026C1}"/>
              </a:ext>
            </a:extLst>
          </p:cNvPr>
          <p:cNvSpPr/>
          <p:nvPr/>
        </p:nvSpPr>
        <p:spPr>
          <a:xfrm>
            <a:off x="2738509" y="3412473"/>
            <a:ext cx="717124" cy="2993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EE34C2-39EB-4F6F-8AEF-ECF8EB723FC7}"/>
              </a:ext>
            </a:extLst>
          </p:cNvPr>
          <p:cNvSpPr/>
          <p:nvPr/>
        </p:nvSpPr>
        <p:spPr>
          <a:xfrm>
            <a:off x="4166253" y="3412473"/>
            <a:ext cx="717124" cy="2993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6D53802-B6C4-49CD-9D5F-87A4B2A7A7F4}"/>
              </a:ext>
            </a:extLst>
          </p:cNvPr>
          <p:cNvSpPr/>
          <p:nvPr/>
        </p:nvSpPr>
        <p:spPr>
          <a:xfrm>
            <a:off x="2065976" y="2811823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2984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D2F2A-5873-4CF3-8368-1E4CF68D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6F0E5E7A-C0D1-4039-9423-6B1C25825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882573"/>
              </p:ext>
            </p:extLst>
          </p:nvPr>
        </p:nvGraphicFramePr>
        <p:xfrm>
          <a:off x="434753" y="1296400"/>
          <a:ext cx="11309716" cy="400342"/>
        </p:xfrm>
        <a:graphic>
          <a:graphicData uri="http://schemas.openxmlformats.org/drawingml/2006/table">
            <a:tbl>
              <a:tblPr/>
              <a:tblGrid>
                <a:gridCol w="723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7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3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234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2860">
                  <a:extLst>
                    <a:ext uri="{9D8B030D-6E8A-4147-A177-3AD203B41FA5}">
                      <a16:colId xmlns:a16="http://schemas.microsoft.com/office/drawing/2014/main" val="3162497858"/>
                    </a:ext>
                  </a:extLst>
                </a:gridCol>
                <a:gridCol w="3989322">
                  <a:extLst>
                    <a:ext uri="{9D8B030D-6E8A-4147-A177-3AD203B41FA5}">
                      <a16:colId xmlns:a16="http://schemas.microsoft.com/office/drawing/2014/main" val="946188615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대기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/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전투 화면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유저가 인벤토리 버튼을 눌었을 때 등장하는 팝업 창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모서리가 둥근 사각형 설명선 15">
            <a:extLst>
              <a:ext uri="{FF2B5EF4-FFF2-40B4-BE49-F238E27FC236}">
                <a16:creationId xmlns:a16="http://schemas.microsoft.com/office/drawing/2014/main" id="{D0514940-4524-4BB0-820C-BB6815A8B5D4}"/>
              </a:ext>
            </a:extLst>
          </p:cNvPr>
          <p:cNvSpPr/>
          <p:nvPr/>
        </p:nvSpPr>
        <p:spPr>
          <a:xfrm>
            <a:off x="9813137" y="1377455"/>
            <a:ext cx="544212" cy="203726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69A196-56A3-416D-A471-499BAFE9241E}"/>
              </a:ext>
            </a:extLst>
          </p:cNvPr>
          <p:cNvSpPr/>
          <p:nvPr/>
        </p:nvSpPr>
        <p:spPr>
          <a:xfrm>
            <a:off x="8416375" y="1401344"/>
            <a:ext cx="616174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CBD65D-CB58-4FAD-8479-B6EA1663F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00040"/>
              </p:ext>
            </p:extLst>
          </p:nvPr>
        </p:nvGraphicFramePr>
        <p:xfrm>
          <a:off x="6531860" y="1875542"/>
          <a:ext cx="5212609" cy="1728121"/>
        </p:xfrm>
        <a:graphic>
          <a:graphicData uri="http://schemas.openxmlformats.org/drawingml/2006/table">
            <a:tbl>
              <a:tblPr/>
              <a:tblGrid>
                <a:gridCol w="820345">
                  <a:extLst>
                    <a:ext uri="{9D8B030D-6E8A-4147-A177-3AD203B41FA5}">
                      <a16:colId xmlns:a16="http://schemas.microsoft.com/office/drawing/2014/main" val="3906608481"/>
                    </a:ext>
                  </a:extLst>
                </a:gridCol>
                <a:gridCol w="4392264">
                  <a:extLst>
                    <a:ext uri="{9D8B030D-6E8A-4147-A177-3AD203B41FA5}">
                      <a16:colId xmlns:a16="http://schemas.microsoft.com/office/drawing/2014/main" val="3974675167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12696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아이템의 종류별로 분류해 정리하여 유저에게 보여줌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938229577"/>
                  </a:ext>
                </a:extLst>
              </a:tr>
              <a:tr h="3427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②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현재 유저가 사용중인 아이템을 보여줌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650483386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③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아이템을 일반 터치보다 긴 시간 터치하고 있는 경우 아이템에 대한 설명이 출력되는 </a:t>
                      </a:r>
                      <a:r>
                        <a:rPr lang="ko-KR" altLang="en-US" sz="1000" dirty="0" err="1"/>
                        <a:t>툴팁이</a:t>
                      </a:r>
                      <a:r>
                        <a:rPr lang="ko-KR" altLang="en-US" sz="1000" dirty="0"/>
                        <a:t> 등장함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434218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2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④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인벤토리 칸의 확장성을 유저에게 알려주는 그림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3534292329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C7C86A-2462-4567-9456-34DEE3B8A53E}"/>
              </a:ext>
            </a:extLst>
          </p:cNvPr>
          <p:cNvSpPr/>
          <p:nvPr/>
        </p:nvSpPr>
        <p:spPr>
          <a:xfrm>
            <a:off x="11152099" y="1405940"/>
            <a:ext cx="569510" cy="18028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3" name="모서리가 둥근 직사각형 20">
            <a:extLst>
              <a:ext uri="{FF2B5EF4-FFF2-40B4-BE49-F238E27FC236}">
                <a16:creationId xmlns:a16="http://schemas.microsoft.com/office/drawing/2014/main" id="{7A644D27-3BDF-45C6-9322-DD2F46A9DC23}"/>
              </a:ext>
            </a:extLst>
          </p:cNvPr>
          <p:cNvSpPr/>
          <p:nvPr/>
        </p:nvSpPr>
        <p:spPr>
          <a:xfrm>
            <a:off x="7789956" y="1378353"/>
            <a:ext cx="544212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DD119E-884D-453F-8FDD-DD9F4162B96D}"/>
              </a:ext>
            </a:extLst>
          </p:cNvPr>
          <p:cNvSpPr/>
          <p:nvPr/>
        </p:nvSpPr>
        <p:spPr>
          <a:xfrm>
            <a:off x="9114756" y="1390702"/>
            <a:ext cx="616174" cy="2037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버튼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5AF7CF9-1CE7-467F-B38C-273D631EB7B7}"/>
              </a:ext>
            </a:extLst>
          </p:cNvPr>
          <p:cNvSpPr/>
          <p:nvPr/>
        </p:nvSpPr>
        <p:spPr>
          <a:xfrm>
            <a:off x="10439556" y="1401344"/>
            <a:ext cx="616174" cy="18028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pic>
        <p:nvPicPr>
          <p:cNvPr id="61" name="그림 60" descr="시계이(가) 표시된 사진&#10;&#10;자동 생성된 설명">
            <a:extLst>
              <a:ext uri="{FF2B5EF4-FFF2-40B4-BE49-F238E27FC236}">
                <a16:creationId xmlns:a16="http://schemas.microsoft.com/office/drawing/2014/main" id="{28D7C482-4C5B-455C-AD46-175457AD8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86" y="1875542"/>
            <a:ext cx="5755123" cy="3237257"/>
          </a:xfrm>
          <a:prstGeom prst="rect">
            <a:avLst/>
          </a:prstGeom>
        </p:spPr>
      </p:pic>
      <p:sp>
        <p:nvSpPr>
          <p:cNvPr id="63" name="모서리가 둥근 직사각형 20">
            <a:extLst>
              <a:ext uri="{FF2B5EF4-FFF2-40B4-BE49-F238E27FC236}">
                <a16:creationId xmlns:a16="http://schemas.microsoft.com/office/drawing/2014/main" id="{E8E3811F-F245-4A52-AC31-F549F28D51C4}"/>
              </a:ext>
            </a:extLst>
          </p:cNvPr>
          <p:cNvSpPr/>
          <p:nvPr/>
        </p:nvSpPr>
        <p:spPr>
          <a:xfrm>
            <a:off x="1342907" y="2134806"/>
            <a:ext cx="4422123" cy="246919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034D308-6715-4C33-90FD-F98BD39431C0}"/>
              </a:ext>
            </a:extLst>
          </p:cNvPr>
          <p:cNvSpPr/>
          <p:nvPr/>
        </p:nvSpPr>
        <p:spPr>
          <a:xfrm>
            <a:off x="2853038" y="2457406"/>
            <a:ext cx="775882" cy="3172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3F3B066-365E-4A2A-AC6B-01DFBD196C37}"/>
              </a:ext>
            </a:extLst>
          </p:cNvPr>
          <p:cNvSpPr/>
          <p:nvPr/>
        </p:nvSpPr>
        <p:spPr>
          <a:xfrm>
            <a:off x="3166027" y="2200750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F644D90-AFFA-49D3-92DB-EF96E4E0297C}"/>
              </a:ext>
            </a:extLst>
          </p:cNvPr>
          <p:cNvSpPr/>
          <p:nvPr/>
        </p:nvSpPr>
        <p:spPr>
          <a:xfrm>
            <a:off x="3772909" y="2457406"/>
            <a:ext cx="775882" cy="3172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E17D96D-02E1-45EA-885E-C6BF4DCE583C}"/>
              </a:ext>
            </a:extLst>
          </p:cNvPr>
          <p:cNvSpPr/>
          <p:nvPr/>
        </p:nvSpPr>
        <p:spPr>
          <a:xfrm>
            <a:off x="4692780" y="2457406"/>
            <a:ext cx="775882" cy="3172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68" name="모서리가 둥근 직사각형 20">
            <a:extLst>
              <a:ext uri="{FF2B5EF4-FFF2-40B4-BE49-F238E27FC236}">
                <a16:creationId xmlns:a16="http://schemas.microsoft.com/office/drawing/2014/main" id="{2FCEF20E-4FAA-4EC0-B1C6-F9509145889D}"/>
              </a:ext>
            </a:extLst>
          </p:cNvPr>
          <p:cNvSpPr/>
          <p:nvPr/>
        </p:nvSpPr>
        <p:spPr>
          <a:xfrm>
            <a:off x="2668745" y="2687107"/>
            <a:ext cx="2946039" cy="172658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9" name="모서리가 둥근 직사각형 20">
            <a:extLst>
              <a:ext uri="{FF2B5EF4-FFF2-40B4-BE49-F238E27FC236}">
                <a16:creationId xmlns:a16="http://schemas.microsoft.com/office/drawing/2014/main" id="{3ACD176D-4E5E-4D35-9845-FBB36926CEFC}"/>
              </a:ext>
            </a:extLst>
          </p:cNvPr>
          <p:cNvSpPr/>
          <p:nvPr/>
        </p:nvSpPr>
        <p:spPr>
          <a:xfrm>
            <a:off x="1494157" y="2687108"/>
            <a:ext cx="1173706" cy="1732250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DDC5F50-88FE-4020-A781-7359F13D8AC9}"/>
              </a:ext>
            </a:extLst>
          </p:cNvPr>
          <p:cNvSpPr/>
          <p:nvPr/>
        </p:nvSpPr>
        <p:spPr>
          <a:xfrm>
            <a:off x="1710032" y="2427795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 중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6A5CF15-3CB1-45DF-B953-D7D39598EE8B}"/>
              </a:ext>
            </a:extLst>
          </p:cNvPr>
          <p:cNvSpPr/>
          <p:nvPr/>
        </p:nvSpPr>
        <p:spPr>
          <a:xfrm>
            <a:off x="1722448" y="2902367"/>
            <a:ext cx="717124" cy="58522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E51A029-61B5-4042-B9B3-B33B2B6FDCCE}"/>
              </a:ext>
            </a:extLst>
          </p:cNvPr>
          <p:cNvSpPr/>
          <p:nvPr/>
        </p:nvSpPr>
        <p:spPr>
          <a:xfrm>
            <a:off x="1722448" y="3626963"/>
            <a:ext cx="717124" cy="58522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64B3908-847A-4307-A84F-449D58240F38}"/>
              </a:ext>
            </a:extLst>
          </p:cNvPr>
          <p:cNvSpPr/>
          <p:nvPr/>
        </p:nvSpPr>
        <p:spPr>
          <a:xfrm>
            <a:off x="1814241" y="2935371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25A09DA-6157-4CD7-A453-A8A95856A71D}"/>
              </a:ext>
            </a:extLst>
          </p:cNvPr>
          <p:cNvSpPr/>
          <p:nvPr/>
        </p:nvSpPr>
        <p:spPr>
          <a:xfrm>
            <a:off x="1814241" y="3667019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8C92909-6A98-4233-8B19-103221954750}"/>
              </a:ext>
            </a:extLst>
          </p:cNvPr>
          <p:cNvSpPr/>
          <p:nvPr/>
        </p:nvSpPr>
        <p:spPr>
          <a:xfrm>
            <a:off x="2801167" y="2947915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C4FD358-EE30-4FE4-A06F-18BE5F9BAD7D}"/>
              </a:ext>
            </a:extLst>
          </p:cNvPr>
          <p:cNvSpPr/>
          <p:nvPr/>
        </p:nvSpPr>
        <p:spPr>
          <a:xfrm>
            <a:off x="3521543" y="2947915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90E9268-FA77-4725-918C-485881321913}"/>
              </a:ext>
            </a:extLst>
          </p:cNvPr>
          <p:cNvSpPr/>
          <p:nvPr/>
        </p:nvSpPr>
        <p:spPr>
          <a:xfrm>
            <a:off x="4241919" y="2947915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85F1121-900B-4AE7-A528-F86FCFFEFE10}"/>
              </a:ext>
            </a:extLst>
          </p:cNvPr>
          <p:cNvSpPr/>
          <p:nvPr/>
        </p:nvSpPr>
        <p:spPr>
          <a:xfrm>
            <a:off x="4957537" y="2947915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A404DE0-6933-4683-9441-D2008A3B468F}"/>
              </a:ext>
            </a:extLst>
          </p:cNvPr>
          <p:cNvSpPr/>
          <p:nvPr/>
        </p:nvSpPr>
        <p:spPr>
          <a:xfrm>
            <a:off x="2801167" y="3609025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17DB99A-1290-4C54-9AC8-0F5F8A3F04F0}"/>
              </a:ext>
            </a:extLst>
          </p:cNvPr>
          <p:cNvSpPr/>
          <p:nvPr/>
        </p:nvSpPr>
        <p:spPr>
          <a:xfrm>
            <a:off x="3521543" y="3609025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93F318D-D529-4C2F-8988-FC960406D2D5}"/>
              </a:ext>
            </a:extLst>
          </p:cNvPr>
          <p:cNvSpPr/>
          <p:nvPr/>
        </p:nvSpPr>
        <p:spPr>
          <a:xfrm>
            <a:off x="4241919" y="3609025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AE5E5C5-AC5A-402B-94E6-30B4ECE35249}"/>
              </a:ext>
            </a:extLst>
          </p:cNvPr>
          <p:cNvSpPr/>
          <p:nvPr/>
        </p:nvSpPr>
        <p:spPr>
          <a:xfrm>
            <a:off x="4957537" y="3609025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6460188-1997-4BC6-9240-DBFABC25CA69}"/>
              </a:ext>
            </a:extLst>
          </p:cNvPr>
          <p:cNvSpPr/>
          <p:nvPr/>
        </p:nvSpPr>
        <p:spPr>
          <a:xfrm>
            <a:off x="2967277" y="4790202"/>
            <a:ext cx="118985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터치하여 닫기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A167709F-CEDB-466F-A75D-E61E94042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49" y="3663860"/>
            <a:ext cx="405236" cy="34330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2B1B0352-01DC-4EB5-A2A4-4041586CD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458" y="3663860"/>
            <a:ext cx="405236" cy="343301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C618DF48-575C-40C0-BE93-26F8BF653A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881" y="3663860"/>
            <a:ext cx="405236" cy="343301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00753728-D983-4CE6-8F6A-6D802E56C7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072" y="3663860"/>
            <a:ext cx="405236" cy="343301"/>
          </a:xfrm>
          <a:prstGeom prst="rect">
            <a:avLst/>
          </a:prstGeom>
        </p:spPr>
      </p:pic>
      <p:sp>
        <p:nvSpPr>
          <p:cNvPr id="88" name="모서리가 둥근 사각형 설명선 15">
            <a:extLst>
              <a:ext uri="{FF2B5EF4-FFF2-40B4-BE49-F238E27FC236}">
                <a16:creationId xmlns:a16="http://schemas.microsoft.com/office/drawing/2014/main" id="{4FE76CA9-4776-4F7C-9128-FEBF49AB9E65}"/>
              </a:ext>
            </a:extLst>
          </p:cNvPr>
          <p:cNvSpPr/>
          <p:nvPr/>
        </p:nvSpPr>
        <p:spPr>
          <a:xfrm>
            <a:off x="2785099" y="3683744"/>
            <a:ext cx="1064151" cy="357508"/>
          </a:xfrm>
          <a:prstGeom prst="wedgeRoundRectCallout">
            <a:avLst>
              <a:gd name="adj1" fmla="val -23468"/>
              <a:gd name="adj2" fmla="val -108999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설명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F7EF9D8-A404-41FD-AFD0-62995C3DAC43}"/>
              </a:ext>
            </a:extLst>
          </p:cNvPr>
          <p:cNvSpPr/>
          <p:nvPr/>
        </p:nvSpPr>
        <p:spPr>
          <a:xfrm>
            <a:off x="1573853" y="2185011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DD0CC4D-0DDE-4AE3-A3D7-12A8861C49E0}"/>
              </a:ext>
            </a:extLst>
          </p:cNvPr>
          <p:cNvSpPr/>
          <p:nvPr/>
        </p:nvSpPr>
        <p:spPr>
          <a:xfrm>
            <a:off x="1467168" y="2687107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C76C679-D9CE-4D1B-8610-9A59F5950595}"/>
              </a:ext>
            </a:extLst>
          </p:cNvPr>
          <p:cNvSpPr/>
          <p:nvPr/>
        </p:nvSpPr>
        <p:spPr>
          <a:xfrm>
            <a:off x="2724398" y="3600972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C9C3085-DCF8-4593-81F0-9B565B0164FF}"/>
              </a:ext>
            </a:extLst>
          </p:cNvPr>
          <p:cNvSpPr/>
          <p:nvPr/>
        </p:nvSpPr>
        <p:spPr>
          <a:xfrm>
            <a:off x="4204212" y="3523290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518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D2F2A-5873-4CF3-8368-1E4CF68D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6F0E5E7A-C0D1-4039-9423-6B1C25825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0674815"/>
              </p:ext>
            </p:extLst>
          </p:nvPr>
        </p:nvGraphicFramePr>
        <p:xfrm>
          <a:off x="434753" y="1296400"/>
          <a:ext cx="11309716" cy="400342"/>
        </p:xfrm>
        <a:graphic>
          <a:graphicData uri="http://schemas.openxmlformats.org/drawingml/2006/table">
            <a:tbl>
              <a:tblPr/>
              <a:tblGrid>
                <a:gridCol w="729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0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56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2860">
                  <a:extLst>
                    <a:ext uri="{9D8B030D-6E8A-4147-A177-3AD203B41FA5}">
                      <a16:colId xmlns:a16="http://schemas.microsoft.com/office/drawing/2014/main" val="3162497858"/>
                    </a:ext>
                  </a:extLst>
                </a:gridCol>
                <a:gridCol w="3989322">
                  <a:extLst>
                    <a:ext uri="{9D8B030D-6E8A-4147-A177-3AD203B41FA5}">
                      <a16:colId xmlns:a16="http://schemas.microsoft.com/office/drawing/2014/main" val="946188615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전투 화면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상인을 만나 상점 팝업창을 띄운 상태 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( 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구입 탭을 선택한 경우 보이는 화면 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)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모서리가 둥근 사각형 설명선 15">
            <a:extLst>
              <a:ext uri="{FF2B5EF4-FFF2-40B4-BE49-F238E27FC236}">
                <a16:creationId xmlns:a16="http://schemas.microsoft.com/office/drawing/2014/main" id="{D0514940-4524-4BB0-820C-BB6815A8B5D4}"/>
              </a:ext>
            </a:extLst>
          </p:cNvPr>
          <p:cNvSpPr/>
          <p:nvPr/>
        </p:nvSpPr>
        <p:spPr>
          <a:xfrm>
            <a:off x="10728402" y="1364208"/>
            <a:ext cx="518718" cy="230220"/>
          </a:xfrm>
          <a:prstGeom prst="wedgeRoundRectCallout">
            <a:avLst>
              <a:gd name="adj1" fmla="val -28284"/>
              <a:gd name="adj2" fmla="val 7175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69A196-56A3-416D-A471-499BAFE9241E}"/>
              </a:ext>
            </a:extLst>
          </p:cNvPr>
          <p:cNvSpPr/>
          <p:nvPr/>
        </p:nvSpPr>
        <p:spPr>
          <a:xfrm>
            <a:off x="10043610" y="1395092"/>
            <a:ext cx="587309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CBD65D-CB58-4FAD-8479-B6EA1663F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982055"/>
              </p:ext>
            </p:extLst>
          </p:nvPr>
        </p:nvGraphicFramePr>
        <p:xfrm>
          <a:off x="6531860" y="1875542"/>
          <a:ext cx="5212609" cy="2388658"/>
        </p:xfrm>
        <a:graphic>
          <a:graphicData uri="http://schemas.openxmlformats.org/drawingml/2006/table">
            <a:tbl>
              <a:tblPr/>
              <a:tblGrid>
                <a:gridCol w="820345">
                  <a:extLst>
                    <a:ext uri="{9D8B030D-6E8A-4147-A177-3AD203B41FA5}">
                      <a16:colId xmlns:a16="http://schemas.microsoft.com/office/drawing/2014/main" val="3906608481"/>
                    </a:ext>
                  </a:extLst>
                </a:gridCol>
                <a:gridCol w="4392264">
                  <a:extLst>
                    <a:ext uri="{9D8B030D-6E8A-4147-A177-3AD203B41FA5}">
                      <a16:colId xmlns:a16="http://schemas.microsoft.com/office/drawing/2014/main" val="3974675167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12696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상인이 랜덤으로 가져온 아이템을 낮은 가격 순으로 나열해 화면에 출력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938229577"/>
                  </a:ext>
                </a:extLst>
              </a:tr>
              <a:tr h="380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②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아이템 이미지 우측 상단에 할인표시를 출력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650483386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③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기존 가격과 할인된 가격을 나눠서 유저에게 알려줌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434218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>
                          <a:sym typeface="Malgun Gothic"/>
                        </a:rPr>
                        <a:t>④</a:t>
                      </a: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아이템을 선택하지 않거나 선택한 아이템을 구매할 재화가 부족할 경우 구매 버튼을 비활성화 시킴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2117687667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⑤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인벤토리에서 선택한 아이템을 판매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12459227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2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⑥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인벤토리에서 선택한 아이템의 판매 가를 총 합으로 출력함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349642924"/>
                  </a:ext>
                </a:extLst>
              </a:tr>
            </a:tbl>
          </a:graphicData>
        </a:graphic>
      </p:graphicFrame>
      <p:sp>
        <p:nvSpPr>
          <p:cNvPr id="82" name="직사각형 81">
            <a:extLst>
              <a:ext uri="{FF2B5EF4-FFF2-40B4-BE49-F238E27FC236}">
                <a16:creationId xmlns:a16="http://schemas.microsoft.com/office/drawing/2014/main" id="{6C7ACCCB-3B09-45C1-BD43-EC2082D88A38}"/>
              </a:ext>
            </a:extLst>
          </p:cNvPr>
          <p:cNvSpPr/>
          <p:nvPr/>
        </p:nvSpPr>
        <p:spPr>
          <a:xfrm>
            <a:off x="8114535" y="1390702"/>
            <a:ext cx="542832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83" name="모서리가 둥근 직사각형 20">
            <a:extLst>
              <a:ext uri="{FF2B5EF4-FFF2-40B4-BE49-F238E27FC236}">
                <a16:creationId xmlns:a16="http://schemas.microsoft.com/office/drawing/2014/main" id="{FC649A8B-B321-454E-8362-55E6B1CBB8B8}"/>
              </a:ext>
            </a:extLst>
          </p:cNvPr>
          <p:cNvSpPr/>
          <p:nvPr/>
        </p:nvSpPr>
        <p:spPr>
          <a:xfrm>
            <a:off x="9423452" y="1384142"/>
            <a:ext cx="51871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9F7CDBF-EC54-4675-950E-C34C70C11381}"/>
              </a:ext>
            </a:extLst>
          </p:cNvPr>
          <p:cNvSpPr/>
          <p:nvPr/>
        </p:nvSpPr>
        <p:spPr>
          <a:xfrm>
            <a:off x="8757679" y="1390702"/>
            <a:ext cx="542122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pic>
        <p:nvPicPr>
          <p:cNvPr id="148" name="그림 147" descr="시계이(가) 표시된 사진&#10;&#10;자동 생성된 설명">
            <a:extLst>
              <a:ext uri="{FF2B5EF4-FFF2-40B4-BE49-F238E27FC236}">
                <a16:creationId xmlns:a16="http://schemas.microsoft.com/office/drawing/2014/main" id="{3C6B0D01-66F0-4813-B308-918050CF3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53" y="1901449"/>
            <a:ext cx="5749026" cy="3237257"/>
          </a:xfrm>
          <a:prstGeom prst="rect">
            <a:avLst/>
          </a:prstGeom>
        </p:spPr>
      </p:pic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13FBD0A-E837-4345-B292-F527F8C5CEF8}"/>
              </a:ext>
            </a:extLst>
          </p:cNvPr>
          <p:cNvSpPr/>
          <p:nvPr/>
        </p:nvSpPr>
        <p:spPr>
          <a:xfrm>
            <a:off x="560453" y="1913309"/>
            <a:ext cx="5731410" cy="3224413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B4E52AB-4043-42FB-9C8F-E26D0E0A8A77}"/>
              </a:ext>
            </a:extLst>
          </p:cNvPr>
          <p:cNvSpPr/>
          <p:nvPr/>
        </p:nvSpPr>
        <p:spPr>
          <a:xfrm>
            <a:off x="2913789" y="4831554"/>
            <a:ext cx="1042354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터치하여 닫기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16988CD-0438-4E80-9CC8-AE0C2537D141}"/>
              </a:ext>
            </a:extLst>
          </p:cNvPr>
          <p:cNvSpPr/>
          <p:nvPr/>
        </p:nvSpPr>
        <p:spPr>
          <a:xfrm>
            <a:off x="1875057" y="5298700"/>
            <a:ext cx="697550" cy="2628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cxnSp>
        <p:nvCxnSpPr>
          <p:cNvPr id="94" name="직선 화살표 연결선 45">
            <a:extLst>
              <a:ext uri="{FF2B5EF4-FFF2-40B4-BE49-F238E27FC236}">
                <a16:creationId xmlns:a16="http://schemas.microsoft.com/office/drawing/2014/main" id="{E9D62830-C18C-46C0-8B35-8BF8A8330B81}"/>
              </a:ext>
            </a:extLst>
          </p:cNvPr>
          <p:cNvCxnSpPr>
            <a:cxnSpLocks/>
          </p:cNvCxnSpPr>
          <p:nvPr/>
        </p:nvCxnSpPr>
        <p:spPr>
          <a:xfrm flipV="1">
            <a:off x="6563335" y="5763484"/>
            <a:ext cx="19888" cy="75226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45">
            <a:extLst>
              <a:ext uri="{FF2B5EF4-FFF2-40B4-BE49-F238E27FC236}">
                <a16:creationId xmlns:a16="http://schemas.microsoft.com/office/drawing/2014/main" id="{3544CE22-FF0A-4591-8212-A3BF02BA7B78}"/>
              </a:ext>
            </a:extLst>
          </p:cNvPr>
          <p:cNvCxnSpPr>
            <a:cxnSpLocks/>
          </p:cNvCxnSpPr>
          <p:nvPr/>
        </p:nvCxnSpPr>
        <p:spPr>
          <a:xfrm flipH="1">
            <a:off x="3910121" y="5797409"/>
            <a:ext cx="17059" cy="72400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357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D2F2A-5873-4CF3-8368-1E4CF68D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6F0E5E7A-C0D1-4039-9423-6B1C25825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406099"/>
              </p:ext>
            </p:extLst>
          </p:nvPr>
        </p:nvGraphicFramePr>
        <p:xfrm>
          <a:off x="434753" y="1296400"/>
          <a:ext cx="11309716" cy="400342"/>
        </p:xfrm>
        <a:graphic>
          <a:graphicData uri="http://schemas.openxmlformats.org/drawingml/2006/table">
            <a:tbl>
              <a:tblPr/>
              <a:tblGrid>
                <a:gridCol w="755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9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9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978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2860">
                  <a:extLst>
                    <a:ext uri="{9D8B030D-6E8A-4147-A177-3AD203B41FA5}">
                      <a16:colId xmlns:a16="http://schemas.microsoft.com/office/drawing/2014/main" val="3162497858"/>
                    </a:ext>
                  </a:extLst>
                </a:gridCol>
                <a:gridCol w="3989322">
                  <a:extLst>
                    <a:ext uri="{9D8B030D-6E8A-4147-A177-3AD203B41FA5}">
                      <a16:colId xmlns:a16="http://schemas.microsoft.com/office/drawing/2014/main" val="946188615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전투 화면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상인을 만나 상점 팝업창을 띄운 상태 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( 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강화 탭을 선택한 경우 보이는 화면 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)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모서리가 둥근 사각형 설명선 15">
            <a:extLst>
              <a:ext uri="{FF2B5EF4-FFF2-40B4-BE49-F238E27FC236}">
                <a16:creationId xmlns:a16="http://schemas.microsoft.com/office/drawing/2014/main" id="{D0514940-4524-4BB0-820C-BB6815A8B5D4}"/>
              </a:ext>
            </a:extLst>
          </p:cNvPr>
          <p:cNvSpPr/>
          <p:nvPr/>
        </p:nvSpPr>
        <p:spPr>
          <a:xfrm>
            <a:off x="10728402" y="1364208"/>
            <a:ext cx="518718" cy="230220"/>
          </a:xfrm>
          <a:prstGeom prst="wedgeRoundRectCallout">
            <a:avLst>
              <a:gd name="adj1" fmla="val -28284"/>
              <a:gd name="adj2" fmla="val 7175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69A196-56A3-416D-A471-499BAFE9241E}"/>
              </a:ext>
            </a:extLst>
          </p:cNvPr>
          <p:cNvSpPr/>
          <p:nvPr/>
        </p:nvSpPr>
        <p:spPr>
          <a:xfrm>
            <a:off x="10043610" y="1395092"/>
            <a:ext cx="587309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CBD65D-CB58-4FAD-8479-B6EA1663F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186939"/>
              </p:ext>
            </p:extLst>
          </p:nvPr>
        </p:nvGraphicFramePr>
        <p:xfrm>
          <a:off x="6531860" y="1875542"/>
          <a:ext cx="5212609" cy="2008609"/>
        </p:xfrm>
        <a:graphic>
          <a:graphicData uri="http://schemas.openxmlformats.org/drawingml/2006/table">
            <a:tbl>
              <a:tblPr/>
              <a:tblGrid>
                <a:gridCol w="820345">
                  <a:extLst>
                    <a:ext uri="{9D8B030D-6E8A-4147-A177-3AD203B41FA5}">
                      <a16:colId xmlns:a16="http://schemas.microsoft.com/office/drawing/2014/main" val="3906608481"/>
                    </a:ext>
                  </a:extLst>
                </a:gridCol>
                <a:gridCol w="4392264">
                  <a:extLst>
                    <a:ext uri="{9D8B030D-6E8A-4147-A177-3AD203B41FA5}">
                      <a16:colId xmlns:a16="http://schemas.microsoft.com/office/drawing/2014/main" val="3974675167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12696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인벤토리에서 강화 대상 아이템과 재료가 될 아이템을 선택해 강화를 진행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938229577"/>
                  </a:ext>
                </a:extLst>
              </a:tr>
              <a:tr h="30540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②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강화 이전의 효과와 이후의 효과를 구분해 출력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650483386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③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강화에 필요한 재화를 출력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434218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>
                          <a:sym typeface="Malgun Gothic"/>
                        </a:rPr>
                        <a:t>④</a:t>
                      </a: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필요 재화가 충분하지 않은 경우 버튼 비활성화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2117687667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2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⑤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선택한 아이템을 인벤토리 또는 출력된 아이템 이미지를 터치함으로 선택 해제가능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235576697"/>
                  </a:ext>
                </a:extLst>
              </a:tr>
            </a:tbl>
          </a:graphicData>
        </a:graphic>
      </p:graphicFrame>
      <p:sp>
        <p:nvSpPr>
          <p:cNvPr id="82" name="직사각형 81">
            <a:extLst>
              <a:ext uri="{FF2B5EF4-FFF2-40B4-BE49-F238E27FC236}">
                <a16:creationId xmlns:a16="http://schemas.microsoft.com/office/drawing/2014/main" id="{6C7ACCCB-3B09-45C1-BD43-EC2082D88A38}"/>
              </a:ext>
            </a:extLst>
          </p:cNvPr>
          <p:cNvSpPr/>
          <p:nvPr/>
        </p:nvSpPr>
        <p:spPr>
          <a:xfrm>
            <a:off x="8114535" y="1390702"/>
            <a:ext cx="542832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83" name="모서리가 둥근 직사각형 20">
            <a:extLst>
              <a:ext uri="{FF2B5EF4-FFF2-40B4-BE49-F238E27FC236}">
                <a16:creationId xmlns:a16="http://schemas.microsoft.com/office/drawing/2014/main" id="{FC649A8B-B321-454E-8362-55E6B1CBB8B8}"/>
              </a:ext>
            </a:extLst>
          </p:cNvPr>
          <p:cNvSpPr/>
          <p:nvPr/>
        </p:nvSpPr>
        <p:spPr>
          <a:xfrm>
            <a:off x="9423452" y="1384142"/>
            <a:ext cx="51871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9F7CDBF-EC54-4675-950E-C34C70C11381}"/>
              </a:ext>
            </a:extLst>
          </p:cNvPr>
          <p:cNvSpPr/>
          <p:nvPr/>
        </p:nvSpPr>
        <p:spPr>
          <a:xfrm>
            <a:off x="8757679" y="1390702"/>
            <a:ext cx="542122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pic>
        <p:nvPicPr>
          <p:cNvPr id="148" name="그림 147" descr="시계이(가) 표시된 사진&#10;&#10;자동 생성된 설명">
            <a:extLst>
              <a:ext uri="{FF2B5EF4-FFF2-40B4-BE49-F238E27FC236}">
                <a16:creationId xmlns:a16="http://schemas.microsoft.com/office/drawing/2014/main" id="{FAC764EA-B746-4D2C-83CD-0CA30B1B9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53" y="1986809"/>
            <a:ext cx="5749026" cy="3237257"/>
          </a:xfrm>
          <a:prstGeom prst="rect">
            <a:avLst/>
          </a:prstGeom>
        </p:spPr>
      </p:pic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2C47567C-87B2-4425-84C5-E2AC81A41CC0}"/>
              </a:ext>
            </a:extLst>
          </p:cNvPr>
          <p:cNvSpPr/>
          <p:nvPr/>
        </p:nvSpPr>
        <p:spPr>
          <a:xfrm>
            <a:off x="560453" y="1998669"/>
            <a:ext cx="5731410" cy="3224413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모서리가 둥근 직사각형 20">
            <a:extLst>
              <a:ext uri="{FF2B5EF4-FFF2-40B4-BE49-F238E27FC236}">
                <a16:creationId xmlns:a16="http://schemas.microsoft.com/office/drawing/2014/main" id="{7B2192EA-FB40-4696-8198-1A2DE3736AA0}"/>
              </a:ext>
            </a:extLst>
          </p:cNvPr>
          <p:cNvSpPr/>
          <p:nvPr/>
        </p:nvSpPr>
        <p:spPr>
          <a:xfrm>
            <a:off x="771985" y="2104134"/>
            <a:ext cx="5319852" cy="2711051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A938AE70-98E0-4CAE-9403-919EEC41BF17}"/>
              </a:ext>
            </a:extLst>
          </p:cNvPr>
          <p:cNvSpPr/>
          <p:nvPr/>
        </p:nvSpPr>
        <p:spPr>
          <a:xfrm>
            <a:off x="2913789" y="4916914"/>
            <a:ext cx="1042354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터치하여 닫기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BA1DEDDC-60A7-492D-A02F-ADE1A2310702}"/>
              </a:ext>
            </a:extLst>
          </p:cNvPr>
          <p:cNvSpPr/>
          <p:nvPr/>
        </p:nvSpPr>
        <p:spPr>
          <a:xfrm>
            <a:off x="944212" y="2622744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구입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F825C55B-353B-41BD-BF05-20DD5D6AB6B0}"/>
              </a:ext>
            </a:extLst>
          </p:cNvPr>
          <p:cNvSpPr/>
          <p:nvPr/>
        </p:nvSpPr>
        <p:spPr>
          <a:xfrm>
            <a:off x="1534611" y="2622744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6D432FD-737D-49D2-9D0C-D677D4FE5D15}"/>
              </a:ext>
            </a:extLst>
          </p:cNvPr>
          <p:cNvSpPr/>
          <p:nvPr/>
        </p:nvSpPr>
        <p:spPr>
          <a:xfrm>
            <a:off x="2150962" y="2622744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8A952A8D-5CB8-434E-882E-4010ADA3E781}"/>
              </a:ext>
            </a:extLst>
          </p:cNvPr>
          <p:cNvSpPr/>
          <p:nvPr/>
        </p:nvSpPr>
        <p:spPr>
          <a:xfrm>
            <a:off x="2899784" y="2197243"/>
            <a:ext cx="1066200" cy="27995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514A06C-FCB2-43C2-BEF6-0C5968FC26D1}"/>
              </a:ext>
            </a:extLst>
          </p:cNvPr>
          <p:cNvSpPr/>
          <p:nvPr/>
        </p:nvSpPr>
        <p:spPr>
          <a:xfrm>
            <a:off x="5165919" y="2237652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FDDCCDFA-F046-4D99-8467-783BC73109C2}"/>
              </a:ext>
            </a:extLst>
          </p:cNvPr>
          <p:cNvSpPr/>
          <p:nvPr/>
        </p:nvSpPr>
        <p:spPr>
          <a:xfrm>
            <a:off x="2769097" y="2622744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158" name="모서리가 둥근 직사각형 20">
            <a:extLst>
              <a:ext uri="{FF2B5EF4-FFF2-40B4-BE49-F238E27FC236}">
                <a16:creationId xmlns:a16="http://schemas.microsoft.com/office/drawing/2014/main" id="{0D07F039-B16F-46B1-A85D-98F56561654C}"/>
              </a:ext>
            </a:extLst>
          </p:cNvPr>
          <p:cNvSpPr/>
          <p:nvPr/>
        </p:nvSpPr>
        <p:spPr>
          <a:xfrm>
            <a:off x="827651" y="2803244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BF85CE6-DD91-4B87-8518-FBBFE63D8591}"/>
              </a:ext>
            </a:extLst>
          </p:cNvPr>
          <p:cNvSpPr/>
          <p:nvPr/>
        </p:nvSpPr>
        <p:spPr>
          <a:xfrm>
            <a:off x="1019919" y="2956628"/>
            <a:ext cx="504825" cy="4930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DFD199F-6D40-43C4-A44E-6224C1A6E54C}"/>
              </a:ext>
            </a:extLst>
          </p:cNvPr>
          <p:cNvSpPr/>
          <p:nvPr/>
        </p:nvSpPr>
        <p:spPr>
          <a:xfrm>
            <a:off x="2027008" y="2956628"/>
            <a:ext cx="504825" cy="4930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3A196CB6-AEE4-4867-B673-65BCBA7A9B11}"/>
              </a:ext>
            </a:extLst>
          </p:cNvPr>
          <p:cNvSpPr/>
          <p:nvPr/>
        </p:nvSpPr>
        <p:spPr>
          <a:xfrm>
            <a:off x="1077227" y="3019984"/>
            <a:ext cx="400699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슬롯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2322505E-EF21-4943-A4EA-0A7662AE70CF}"/>
              </a:ext>
            </a:extLst>
          </p:cNvPr>
          <p:cNvSpPr/>
          <p:nvPr/>
        </p:nvSpPr>
        <p:spPr>
          <a:xfrm>
            <a:off x="2088276" y="3019984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슬롯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E95316C1-6506-4D1A-AAF8-ADED80F7F9BC}"/>
              </a:ext>
            </a:extLst>
          </p:cNvPr>
          <p:cNvSpPr/>
          <p:nvPr/>
        </p:nvSpPr>
        <p:spPr>
          <a:xfrm>
            <a:off x="3041431" y="3019984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2D0B1BE4-3C9A-4560-90D4-8D17573DCB04}"/>
              </a:ext>
            </a:extLst>
          </p:cNvPr>
          <p:cNvSpPr/>
          <p:nvPr/>
        </p:nvSpPr>
        <p:spPr>
          <a:xfrm>
            <a:off x="1573691" y="3013988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198" name="그림 197">
            <a:extLst>
              <a:ext uri="{FF2B5EF4-FFF2-40B4-BE49-F238E27FC236}">
                <a16:creationId xmlns:a16="http://schemas.microsoft.com/office/drawing/2014/main" id="{5D1BB141-0C0B-443E-8697-668B7AFA5D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776" y="3055602"/>
            <a:ext cx="295081" cy="295081"/>
          </a:xfrm>
          <a:prstGeom prst="rect">
            <a:avLst/>
          </a:prstGeom>
        </p:spPr>
      </p:pic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DA203EA2-20D5-494B-9C62-232606ACEE03}"/>
              </a:ext>
            </a:extLst>
          </p:cNvPr>
          <p:cNvSpPr/>
          <p:nvPr/>
        </p:nvSpPr>
        <p:spPr>
          <a:xfrm>
            <a:off x="2584452" y="3013988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00" name="같음 기호 199">
            <a:extLst>
              <a:ext uri="{FF2B5EF4-FFF2-40B4-BE49-F238E27FC236}">
                <a16:creationId xmlns:a16="http://schemas.microsoft.com/office/drawing/2014/main" id="{AF08549A-D710-4C4E-822B-D7118631FAC2}"/>
              </a:ext>
            </a:extLst>
          </p:cNvPr>
          <p:cNvSpPr/>
          <p:nvPr/>
        </p:nvSpPr>
        <p:spPr>
          <a:xfrm>
            <a:off x="2626393" y="3113804"/>
            <a:ext cx="312226" cy="187556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51996A40-E763-4EBC-854E-EF5349324CC4}"/>
              </a:ext>
            </a:extLst>
          </p:cNvPr>
          <p:cNvSpPr/>
          <p:nvPr/>
        </p:nvSpPr>
        <p:spPr>
          <a:xfrm>
            <a:off x="1147382" y="4301192"/>
            <a:ext cx="978782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시 </a:t>
            </a:r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필요 금액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C2FA62DF-F29F-465D-84A1-6B7F4E61FA23}"/>
              </a:ext>
            </a:extLst>
          </p:cNvPr>
          <p:cNvSpPr/>
          <p:nvPr/>
        </p:nvSpPr>
        <p:spPr>
          <a:xfrm>
            <a:off x="2378386" y="4130676"/>
            <a:ext cx="1021128" cy="4778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6FF30762-9FA1-4D95-B651-B4DDD204EBBF}"/>
              </a:ext>
            </a:extLst>
          </p:cNvPr>
          <p:cNvSpPr/>
          <p:nvPr/>
        </p:nvSpPr>
        <p:spPr>
          <a:xfrm>
            <a:off x="2529264" y="4194091"/>
            <a:ext cx="690626" cy="15227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강화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A7ED940D-6B4B-482E-BD35-A1EA6EF2315B}"/>
              </a:ext>
            </a:extLst>
          </p:cNvPr>
          <p:cNvSpPr/>
          <p:nvPr/>
        </p:nvSpPr>
        <p:spPr>
          <a:xfrm>
            <a:off x="1019918" y="3481860"/>
            <a:ext cx="1131044" cy="5701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이전 무기 능력치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7141FD01-E6BE-4D9E-8887-EBDFA18AF233}"/>
              </a:ext>
            </a:extLst>
          </p:cNvPr>
          <p:cNvSpPr/>
          <p:nvPr/>
        </p:nvSpPr>
        <p:spPr>
          <a:xfrm>
            <a:off x="2379658" y="3481860"/>
            <a:ext cx="1131044" cy="5701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이후 무기 능력치</a:t>
            </a:r>
          </a:p>
        </p:txBody>
      </p:sp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2F9A968E-21E8-4F1E-A594-B07D37C5E064}"/>
              </a:ext>
            </a:extLst>
          </p:cNvPr>
          <p:cNvGrpSpPr/>
          <p:nvPr/>
        </p:nvGrpSpPr>
        <p:grpSpPr>
          <a:xfrm>
            <a:off x="2120135" y="3678153"/>
            <a:ext cx="322179" cy="178282"/>
            <a:chOff x="3055556" y="4427251"/>
            <a:chExt cx="322179" cy="178282"/>
          </a:xfrm>
        </p:grpSpPr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A2EF98C8-7488-45D7-A556-0E2D582230B5}"/>
                </a:ext>
              </a:extLst>
            </p:cNvPr>
            <p:cNvSpPr/>
            <p:nvPr/>
          </p:nvSpPr>
          <p:spPr>
            <a:xfrm>
              <a:off x="3055556" y="4427251"/>
              <a:ext cx="322179" cy="1782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08" name="화살표: 오른쪽 207">
              <a:extLst>
                <a:ext uri="{FF2B5EF4-FFF2-40B4-BE49-F238E27FC236}">
                  <a16:creationId xmlns:a16="http://schemas.microsoft.com/office/drawing/2014/main" id="{7EE46A95-1C20-4EC7-B31F-0B67B6805559}"/>
                </a:ext>
              </a:extLst>
            </p:cNvPr>
            <p:cNvSpPr/>
            <p:nvPr/>
          </p:nvSpPr>
          <p:spPr>
            <a:xfrm>
              <a:off x="3070449" y="4443977"/>
              <a:ext cx="292392" cy="14483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9" name="그림 208">
            <a:extLst>
              <a:ext uri="{FF2B5EF4-FFF2-40B4-BE49-F238E27FC236}">
                <a16:creationId xmlns:a16="http://schemas.microsoft.com/office/drawing/2014/main" id="{B232022A-8297-4350-9E7A-E3D05C995A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426" y="4320905"/>
            <a:ext cx="396712" cy="299496"/>
          </a:xfrm>
          <a:prstGeom prst="rect">
            <a:avLst/>
          </a:prstGeom>
        </p:spPr>
      </p:pic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BAC2BAE2-D66C-4F52-8FEC-8D926862AF5B}"/>
              </a:ext>
            </a:extLst>
          </p:cNvPr>
          <p:cNvSpPr/>
          <p:nvPr/>
        </p:nvSpPr>
        <p:spPr>
          <a:xfrm>
            <a:off x="4040618" y="2622671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D9803F76-1207-46E0-9750-A3603AD9DF9F}"/>
              </a:ext>
            </a:extLst>
          </p:cNvPr>
          <p:cNvSpPr/>
          <p:nvPr/>
        </p:nvSpPr>
        <p:spPr>
          <a:xfrm>
            <a:off x="4631017" y="2622671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A16C766A-9400-4878-BF5A-F10B557758EA}"/>
              </a:ext>
            </a:extLst>
          </p:cNvPr>
          <p:cNvSpPr/>
          <p:nvPr/>
        </p:nvSpPr>
        <p:spPr>
          <a:xfrm>
            <a:off x="5247368" y="2622671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213" name="모서리가 둥근 직사각형 20">
            <a:extLst>
              <a:ext uri="{FF2B5EF4-FFF2-40B4-BE49-F238E27FC236}">
                <a16:creationId xmlns:a16="http://schemas.microsoft.com/office/drawing/2014/main" id="{35AEC58D-350D-4C33-A317-D9FF3AB32700}"/>
              </a:ext>
            </a:extLst>
          </p:cNvPr>
          <p:cNvSpPr/>
          <p:nvPr/>
        </p:nvSpPr>
        <p:spPr>
          <a:xfrm>
            <a:off x="3753644" y="2803171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335D3E9-D76A-4916-BE6B-4F661D4A082E}"/>
              </a:ext>
            </a:extLst>
          </p:cNvPr>
          <p:cNvSpPr/>
          <p:nvPr/>
        </p:nvSpPr>
        <p:spPr>
          <a:xfrm>
            <a:off x="3853758" y="2975064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44AF82A3-40B1-4832-922A-010A941B3F74}"/>
              </a:ext>
            </a:extLst>
          </p:cNvPr>
          <p:cNvSpPr/>
          <p:nvPr/>
        </p:nvSpPr>
        <p:spPr>
          <a:xfrm>
            <a:off x="4392594" y="2975064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A5996885-C9D1-4D25-A083-2E1755F3D4EC}"/>
              </a:ext>
            </a:extLst>
          </p:cNvPr>
          <p:cNvSpPr/>
          <p:nvPr/>
        </p:nvSpPr>
        <p:spPr>
          <a:xfrm>
            <a:off x="4929835" y="2975064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9828B43B-D9C3-4996-A70C-479D62D26A60}"/>
              </a:ext>
            </a:extLst>
          </p:cNvPr>
          <p:cNvSpPr/>
          <p:nvPr/>
        </p:nvSpPr>
        <p:spPr>
          <a:xfrm>
            <a:off x="5476346" y="2975064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E9AAC721-7C5F-4600-8055-9C6EBC9A4684}"/>
              </a:ext>
            </a:extLst>
          </p:cNvPr>
          <p:cNvSpPr/>
          <p:nvPr/>
        </p:nvSpPr>
        <p:spPr>
          <a:xfrm>
            <a:off x="3853758" y="3452929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E53A8D38-4F26-4694-9AA8-60E21E1FF9E0}"/>
              </a:ext>
            </a:extLst>
          </p:cNvPr>
          <p:cNvSpPr/>
          <p:nvPr/>
        </p:nvSpPr>
        <p:spPr>
          <a:xfrm>
            <a:off x="4392594" y="3457692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366AFCDD-3F1D-4172-A9F7-F45079C9ABF8}"/>
              </a:ext>
            </a:extLst>
          </p:cNvPr>
          <p:cNvSpPr/>
          <p:nvPr/>
        </p:nvSpPr>
        <p:spPr>
          <a:xfrm>
            <a:off x="4929835" y="3452929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206D152D-6554-4624-92A6-655BCCEA6422}"/>
              </a:ext>
            </a:extLst>
          </p:cNvPr>
          <p:cNvSpPr/>
          <p:nvPr/>
        </p:nvSpPr>
        <p:spPr>
          <a:xfrm>
            <a:off x="5476346" y="3452929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grpSp>
        <p:nvGrpSpPr>
          <p:cNvPr id="223" name="그룹 222">
            <a:extLst>
              <a:ext uri="{FF2B5EF4-FFF2-40B4-BE49-F238E27FC236}">
                <a16:creationId xmlns:a16="http://schemas.microsoft.com/office/drawing/2014/main" id="{D4979DBB-4C42-45B6-9618-AA5A62C4A338}"/>
              </a:ext>
            </a:extLst>
          </p:cNvPr>
          <p:cNvGrpSpPr/>
          <p:nvPr/>
        </p:nvGrpSpPr>
        <p:grpSpPr>
          <a:xfrm>
            <a:off x="3887775" y="3005693"/>
            <a:ext cx="2009876" cy="871654"/>
            <a:chOff x="4819549" y="3632330"/>
            <a:chExt cx="2693324" cy="1168056"/>
          </a:xfrm>
        </p:grpSpPr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AC635201-8F49-43CE-AB73-7D4CEE5863C4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11258ABF-417C-48EA-9BDE-5398EC4472CF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1416CCFA-A0A5-49D3-99E3-E71E6DA52F64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87570749-73A0-48FE-8B70-591352E99CD6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88AE5A8E-2BFD-4B40-A627-B1A3AD88EBD4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8CEB3888-CAB0-4FFA-8B03-327865D27E7D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4D49B5E5-8D5E-48F7-9957-9FBAC40F525C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91623DC1-D35C-43CF-8EEE-FB9A5F36BC1F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232" name="그룹 231">
            <a:extLst>
              <a:ext uri="{FF2B5EF4-FFF2-40B4-BE49-F238E27FC236}">
                <a16:creationId xmlns:a16="http://schemas.microsoft.com/office/drawing/2014/main" id="{626B998F-ACF5-40B7-8151-AD8A92679C68}"/>
              </a:ext>
            </a:extLst>
          </p:cNvPr>
          <p:cNvGrpSpPr/>
          <p:nvPr/>
        </p:nvGrpSpPr>
        <p:grpSpPr>
          <a:xfrm>
            <a:off x="3878408" y="4121716"/>
            <a:ext cx="996561" cy="448588"/>
            <a:chOff x="3850758" y="6212847"/>
            <a:chExt cx="996561" cy="448588"/>
          </a:xfrm>
        </p:grpSpPr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34CD2AB8-D29A-4C4F-B842-A97D8FC5B14C}"/>
                </a:ext>
              </a:extLst>
            </p:cNvPr>
            <p:cNvSpPr/>
            <p:nvPr/>
          </p:nvSpPr>
          <p:spPr>
            <a:xfrm>
              <a:off x="3850758" y="6212847"/>
              <a:ext cx="459320" cy="4485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57842F63-65B5-4322-A7EA-AE5D551C7584}"/>
                </a:ext>
              </a:extLst>
            </p:cNvPr>
            <p:cNvSpPr/>
            <p:nvPr/>
          </p:nvSpPr>
          <p:spPr>
            <a:xfrm>
              <a:off x="4387999" y="6212847"/>
              <a:ext cx="459320" cy="4485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A5A5A0D4-CC04-4954-8D1F-FFADDDC71E0B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8A3AADFC-9E22-49BE-BBF5-90F7981A1D55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237" name="그림 236">
              <a:extLst>
                <a:ext uri="{FF2B5EF4-FFF2-40B4-BE49-F238E27FC236}">
                  <a16:creationId xmlns:a16="http://schemas.microsoft.com/office/drawing/2014/main" id="{79A0A02B-F3FC-4C59-A859-B545FA91EE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pic>
        <p:nvPicPr>
          <p:cNvPr id="238" name="그림 237">
            <a:extLst>
              <a:ext uri="{FF2B5EF4-FFF2-40B4-BE49-F238E27FC236}">
                <a16:creationId xmlns:a16="http://schemas.microsoft.com/office/drawing/2014/main" id="{30520AA7-9CA8-4FA3-901A-6BF835AC960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3924713" y="3069528"/>
            <a:ext cx="326822" cy="269946"/>
          </a:xfrm>
          <a:prstGeom prst="rect">
            <a:avLst/>
          </a:prstGeom>
        </p:spPr>
      </p:pic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F7610149-8C18-4B49-A075-3E2397C59AD3}"/>
              </a:ext>
            </a:extLst>
          </p:cNvPr>
          <p:cNvSpPr/>
          <p:nvPr/>
        </p:nvSpPr>
        <p:spPr>
          <a:xfrm>
            <a:off x="4958293" y="4124608"/>
            <a:ext cx="978782" cy="419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68282C5-1864-47AF-B7F4-34671B6126B3}"/>
              </a:ext>
            </a:extLst>
          </p:cNvPr>
          <p:cNvSpPr/>
          <p:nvPr/>
        </p:nvSpPr>
        <p:spPr>
          <a:xfrm>
            <a:off x="997711" y="2908590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6C5024F-6D81-4745-961D-779758A513D3}"/>
              </a:ext>
            </a:extLst>
          </p:cNvPr>
          <p:cNvSpPr/>
          <p:nvPr/>
        </p:nvSpPr>
        <p:spPr>
          <a:xfrm>
            <a:off x="1016680" y="3465636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F6CCC79-1931-4144-9237-DDF31DA416A4}"/>
              </a:ext>
            </a:extLst>
          </p:cNvPr>
          <p:cNvSpPr/>
          <p:nvPr/>
        </p:nvSpPr>
        <p:spPr>
          <a:xfrm>
            <a:off x="1066404" y="4170708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05FFD12-4BC4-4D91-A861-5E680DB22663}"/>
              </a:ext>
            </a:extLst>
          </p:cNvPr>
          <p:cNvSpPr/>
          <p:nvPr/>
        </p:nvSpPr>
        <p:spPr>
          <a:xfrm>
            <a:off x="2280164" y="4035030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9F90D5B-23C6-495B-A176-65751B135C66}"/>
              </a:ext>
            </a:extLst>
          </p:cNvPr>
          <p:cNvSpPr/>
          <p:nvPr/>
        </p:nvSpPr>
        <p:spPr>
          <a:xfrm>
            <a:off x="2362737" y="5298700"/>
            <a:ext cx="697550" cy="2628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cxnSp>
        <p:nvCxnSpPr>
          <p:cNvPr id="91" name="직선 화살표 연결선 45">
            <a:extLst>
              <a:ext uri="{FF2B5EF4-FFF2-40B4-BE49-F238E27FC236}">
                <a16:creationId xmlns:a16="http://schemas.microsoft.com/office/drawing/2014/main" id="{294DE8E5-FBB3-41C8-B449-F75AD2305E6D}"/>
              </a:ext>
            </a:extLst>
          </p:cNvPr>
          <p:cNvCxnSpPr>
            <a:cxnSpLocks/>
            <a:stCxn id="90" idx="0"/>
            <a:endCxn id="209" idx="2"/>
          </p:cNvCxnSpPr>
          <p:nvPr/>
        </p:nvCxnSpPr>
        <p:spPr>
          <a:xfrm flipV="1">
            <a:off x="2711512" y="4620401"/>
            <a:ext cx="172270" cy="67829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45">
            <a:extLst>
              <a:ext uri="{FF2B5EF4-FFF2-40B4-BE49-F238E27FC236}">
                <a16:creationId xmlns:a16="http://schemas.microsoft.com/office/drawing/2014/main" id="{7C911734-286F-4067-99F8-0628F6796D15}"/>
              </a:ext>
            </a:extLst>
          </p:cNvPr>
          <p:cNvCxnSpPr>
            <a:cxnSpLocks/>
            <a:stCxn id="209" idx="2"/>
            <a:endCxn id="90" idx="0"/>
          </p:cNvCxnSpPr>
          <p:nvPr/>
        </p:nvCxnSpPr>
        <p:spPr>
          <a:xfrm flipH="1">
            <a:off x="2711512" y="4620401"/>
            <a:ext cx="172270" cy="67829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123D2BD-1421-48A7-88D6-9836FD55E4E2}"/>
              </a:ext>
            </a:extLst>
          </p:cNvPr>
          <p:cNvSpPr/>
          <p:nvPr/>
        </p:nvSpPr>
        <p:spPr>
          <a:xfrm>
            <a:off x="3781774" y="2945787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2641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D2F2A-5873-4CF3-8368-1E4CF68D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6F0E5E7A-C0D1-4039-9423-6B1C25825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7933041"/>
              </p:ext>
            </p:extLst>
          </p:nvPr>
        </p:nvGraphicFramePr>
        <p:xfrm>
          <a:off x="434753" y="1296400"/>
          <a:ext cx="11309716" cy="400342"/>
        </p:xfrm>
        <a:graphic>
          <a:graphicData uri="http://schemas.openxmlformats.org/drawingml/2006/table">
            <a:tbl>
              <a:tblPr/>
              <a:tblGrid>
                <a:gridCol w="71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0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2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80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2860">
                  <a:extLst>
                    <a:ext uri="{9D8B030D-6E8A-4147-A177-3AD203B41FA5}">
                      <a16:colId xmlns:a16="http://schemas.microsoft.com/office/drawing/2014/main" val="3162497858"/>
                    </a:ext>
                  </a:extLst>
                </a:gridCol>
                <a:gridCol w="3989322">
                  <a:extLst>
                    <a:ext uri="{9D8B030D-6E8A-4147-A177-3AD203B41FA5}">
                      <a16:colId xmlns:a16="http://schemas.microsoft.com/office/drawing/2014/main" val="946188615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전투 화면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상인을 만나 상점 팝업창을 띄운 상태 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( 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특성 탭을 선택한 경우 보이는 화면 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)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모서리가 둥근 사각형 설명선 15">
            <a:extLst>
              <a:ext uri="{FF2B5EF4-FFF2-40B4-BE49-F238E27FC236}">
                <a16:creationId xmlns:a16="http://schemas.microsoft.com/office/drawing/2014/main" id="{D0514940-4524-4BB0-820C-BB6815A8B5D4}"/>
              </a:ext>
            </a:extLst>
          </p:cNvPr>
          <p:cNvSpPr/>
          <p:nvPr/>
        </p:nvSpPr>
        <p:spPr>
          <a:xfrm>
            <a:off x="10728402" y="1364208"/>
            <a:ext cx="518718" cy="230220"/>
          </a:xfrm>
          <a:prstGeom prst="wedgeRoundRectCallout">
            <a:avLst>
              <a:gd name="adj1" fmla="val -28284"/>
              <a:gd name="adj2" fmla="val 7175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69A196-56A3-416D-A471-499BAFE9241E}"/>
              </a:ext>
            </a:extLst>
          </p:cNvPr>
          <p:cNvSpPr/>
          <p:nvPr/>
        </p:nvSpPr>
        <p:spPr>
          <a:xfrm>
            <a:off x="10043610" y="1395092"/>
            <a:ext cx="587309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CBD65D-CB58-4FAD-8479-B6EA1663F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680959"/>
              </p:ext>
            </p:extLst>
          </p:nvPr>
        </p:nvGraphicFramePr>
        <p:xfrm>
          <a:off x="6531860" y="1875542"/>
          <a:ext cx="5212609" cy="2120289"/>
        </p:xfrm>
        <a:graphic>
          <a:graphicData uri="http://schemas.openxmlformats.org/drawingml/2006/table">
            <a:tbl>
              <a:tblPr/>
              <a:tblGrid>
                <a:gridCol w="820345">
                  <a:extLst>
                    <a:ext uri="{9D8B030D-6E8A-4147-A177-3AD203B41FA5}">
                      <a16:colId xmlns:a16="http://schemas.microsoft.com/office/drawing/2014/main" val="3906608481"/>
                    </a:ext>
                  </a:extLst>
                </a:gridCol>
                <a:gridCol w="4392264">
                  <a:extLst>
                    <a:ext uri="{9D8B030D-6E8A-4147-A177-3AD203B41FA5}">
                      <a16:colId xmlns:a16="http://schemas.microsoft.com/office/drawing/2014/main" val="3974675167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12696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인벤토리에서 아이템을 선택해 특성을 부여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938229577"/>
                  </a:ext>
                </a:extLst>
              </a:tr>
              <a:tr h="30540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②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상단에 현재 아이템에 부여된 특성의 이미지를 출력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650483386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③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부여된 특성이 없거나 특성 부여가 불가능한 경우 버튼 비활성화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434218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>
                          <a:sym typeface="Malgun Gothic"/>
                        </a:rPr>
                        <a:t>④</a:t>
                      </a: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특성 이미지를 터치할 경우 해당 특성의 효과를 확인 할 수 있음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2117687667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⑤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하단에 부여할 특성을 생성할 수 있고 생성된 특성을 선택적으로 부여함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12459227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2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⑥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하단에 새로 부여할 특성을 출력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266138773"/>
                  </a:ext>
                </a:extLst>
              </a:tr>
            </a:tbl>
          </a:graphicData>
        </a:graphic>
      </p:graphicFrame>
      <p:sp>
        <p:nvSpPr>
          <p:cNvPr id="82" name="직사각형 81">
            <a:extLst>
              <a:ext uri="{FF2B5EF4-FFF2-40B4-BE49-F238E27FC236}">
                <a16:creationId xmlns:a16="http://schemas.microsoft.com/office/drawing/2014/main" id="{6C7ACCCB-3B09-45C1-BD43-EC2082D88A38}"/>
              </a:ext>
            </a:extLst>
          </p:cNvPr>
          <p:cNvSpPr/>
          <p:nvPr/>
        </p:nvSpPr>
        <p:spPr>
          <a:xfrm>
            <a:off x="8114535" y="1390702"/>
            <a:ext cx="542832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83" name="모서리가 둥근 직사각형 20">
            <a:extLst>
              <a:ext uri="{FF2B5EF4-FFF2-40B4-BE49-F238E27FC236}">
                <a16:creationId xmlns:a16="http://schemas.microsoft.com/office/drawing/2014/main" id="{FC649A8B-B321-454E-8362-55E6B1CBB8B8}"/>
              </a:ext>
            </a:extLst>
          </p:cNvPr>
          <p:cNvSpPr/>
          <p:nvPr/>
        </p:nvSpPr>
        <p:spPr>
          <a:xfrm>
            <a:off x="9423452" y="1384142"/>
            <a:ext cx="51871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9F7CDBF-EC54-4675-950E-C34C70C11381}"/>
              </a:ext>
            </a:extLst>
          </p:cNvPr>
          <p:cNvSpPr/>
          <p:nvPr/>
        </p:nvSpPr>
        <p:spPr>
          <a:xfrm>
            <a:off x="8757679" y="1390702"/>
            <a:ext cx="542122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pic>
        <p:nvPicPr>
          <p:cNvPr id="85" name="그림 84" descr="시계이(가) 표시된 사진&#10;&#10;자동 생성된 설명">
            <a:extLst>
              <a:ext uri="{FF2B5EF4-FFF2-40B4-BE49-F238E27FC236}">
                <a16:creationId xmlns:a16="http://schemas.microsoft.com/office/drawing/2014/main" id="{7D17D5D9-908B-4938-A74B-AB9BEB494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42" y="1921423"/>
            <a:ext cx="5749026" cy="3237257"/>
          </a:xfrm>
          <a:prstGeom prst="rect">
            <a:avLst/>
          </a:prstGeom>
        </p:spPr>
      </p:pic>
      <p:sp>
        <p:nvSpPr>
          <p:cNvPr id="86" name="직사각형 85">
            <a:extLst>
              <a:ext uri="{FF2B5EF4-FFF2-40B4-BE49-F238E27FC236}">
                <a16:creationId xmlns:a16="http://schemas.microsoft.com/office/drawing/2014/main" id="{1F989145-ACC8-41E4-9540-9FA0A0EB120A}"/>
              </a:ext>
            </a:extLst>
          </p:cNvPr>
          <p:cNvSpPr/>
          <p:nvPr/>
        </p:nvSpPr>
        <p:spPr>
          <a:xfrm>
            <a:off x="456842" y="1933283"/>
            <a:ext cx="5731410" cy="3224413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모서리가 둥근 직사각형 20">
            <a:extLst>
              <a:ext uri="{FF2B5EF4-FFF2-40B4-BE49-F238E27FC236}">
                <a16:creationId xmlns:a16="http://schemas.microsoft.com/office/drawing/2014/main" id="{DFD67B4C-85B5-4945-B8E5-11E7F3BDA1B0}"/>
              </a:ext>
            </a:extLst>
          </p:cNvPr>
          <p:cNvSpPr/>
          <p:nvPr/>
        </p:nvSpPr>
        <p:spPr>
          <a:xfrm>
            <a:off x="668374" y="2038748"/>
            <a:ext cx="5319852" cy="2711051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1320583B-F4AA-4769-AF14-A0315E6D6C10}"/>
              </a:ext>
            </a:extLst>
          </p:cNvPr>
          <p:cNvSpPr/>
          <p:nvPr/>
        </p:nvSpPr>
        <p:spPr>
          <a:xfrm>
            <a:off x="2810178" y="4851528"/>
            <a:ext cx="1042354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터치하여 닫기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59A27E4-4EC0-43B5-B55E-6745A6DF9CFE}"/>
              </a:ext>
            </a:extLst>
          </p:cNvPr>
          <p:cNvSpPr/>
          <p:nvPr/>
        </p:nvSpPr>
        <p:spPr>
          <a:xfrm>
            <a:off x="840601" y="2557358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구입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A994C71-F78D-4A79-A6B7-10AA5D1044FA}"/>
              </a:ext>
            </a:extLst>
          </p:cNvPr>
          <p:cNvSpPr/>
          <p:nvPr/>
        </p:nvSpPr>
        <p:spPr>
          <a:xfrm>
            <a:off x="1431000" y="2557358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F5B1A1DA-B19C-4EF6-9F74-38AD998BA7D1}"/>
              </a:ext>
            </a:extLst>
          </p:cNvPr>
          <p:cNvSpPr/>
          <p:nvPr/>
        </p:nvSpPr>
        <p:spPr>
          <a:xfrm>
            <a:off x="2047351" y="2557358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A928360-6539-48BB-89E2-99BAAD90F861}"/>
              </a:ext>
            </a:extLst>
          </p:cNvPr>
          <p:cNvSpPr/>
          <p:nvPr/>
        </p:nvSpPr>
        <p:spPr>
          <a:xfrm>
            <a:off x="2796173" y="2131857"/>
            <a:ext cx="1066200" cy="27995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54A9E83-4071-4314-94EF-36B0E14314BA}"/>
              </a:ext>
            </a:extLst>
          </p:cNvPr>
          <p:cNvSpPr/>
          <p:nvPr/>
        </p:nvSpPr>
        <p:spPr>
          <a:xfrm>
            <a:off x="5062308" y="2172266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1AF579C-B011-4115-B759-1AF397CA2BFB}"/>
              </a:ext>
            </a:extLst>
          </p:cNvPr>
          <p:cNvSpPr/>
          <p:nvPr/>
        </p:nvSpPr>
        <p:spPr>
          <a:xfrm>
            <a:off x="2665486" y="2557358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95" name="모서리가 둥근 직사각형 20">
            <a:extLst>
              <a:ext uri="{FF2B5EF4-FFF2-40B4-BE49-F238E27FC236}">
                <a16:creationId xmlns:a16="http://schemas.microsoft.com/office/drawing/2014/main" id="{2826C17C-47BE-4105-98EF-D886FDA5D52B}"/>
              </a:ext>
            </a:extLst>
          </p:cNvPr>
          <p:cNvSpPr/>
          <p:nvPr/>
        </p:nvSpPr>
        <p:spPr>
          <a:xfrm>
            <a:off x="724040" y="2737858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907DAAA6-0C5E-49F0-93A8-C7C3A13C68AD}"/>
              </a:ext>
            </a:extLst>
          </p:cNvPr>
          <p:cNvSpPr/>
          <p:nvPr/>
        </p:nvSpPr>
        <p:spPr>
          <a:xfrm>
            <a:off x="1258314" y="2993737"/>
            <a:ext cx="504825" cy="4930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B8C6140-E373-44C9-82F3-614056BC9EAE}"/>
              </a:ext>
            </a:extLst>
          </p:cNvPr>
          <p:cNvSpPr/>
          <p:nvPr/>
        </p:nvSpPr>
        <p:spPr>
          <a:xfrm>
            <a:off x="1315622" y="3057093"/>
            <a:ext cx="400699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대상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D0917543-5FED-4A81-A0F5-6409BEF6EA79}"/>
              </a:ext>
            </a:extLst>
          </p:cNvPr>
          <p:cNvGrpSpPr/>
          <p:nvPr/>
        </p:nvGrpSpPr>
        <p:grpSpPr>
          <a:xfrm>
            <a:off x="970479" y="3822714"/>
            <a:ext cx="1021785" cy="230900"/>
            <a:chOff x="3642613" y="4629710"/>
            <a:chExt cx="696388" cy="447475"/>
          </a:xfrm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B525683E-6411-4F5C-B68A-2A469A5A011C}"/>
                </a:ext>
              </a:extLst>
            </p:cNvPr>
            <p:cNvSpPr/>
            <p:nvPr/>
          </p:nvSpPr>
          <p:spPr>
            <a:xfrm>
              <a:off x="3642613" y="4629710"/>
              <a:ext cx="696388" cy="447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B6592F50-96A7-4F5A-9936-C1DD522157CE}"/>
                </a:ext>
              </a:extLst>
            </p:cNvPr>
            <p:cNvSpPr/>
            <p:nvPr/>
          </p:nvSpPr>
          <p:spPr>
            <a:xfrm>
              <a:off x="3690922" y="4670268"/>
              <a:ext cx="607692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신규 특성 생성</a:t>
              </a: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AA744C10-C07A-4E89-8FA9-228F842369A7}"/>
              </a:ext>
            </a:extLst>
          </p:cNvPr>
          <p:cNvGrpSpPr/>
          <p:nvPr/>
        </p:nvGrpSpPr>
        <p:grpSpPr>
          <a:xfrm>
            <a:off x="970479" y="4115464"/>
            <a:ext cx="1021785" cy="230900"/>
            <a:chOff x="3642613" y="4629710"/>
            <a:chExt cx="696388" cy="447475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346339E4-648D-4F39-874A-2F965D80F6EA}"/>
                </a:ext>
              </a:extLst>
            </p:cNvPr>
            <p:cNvSpPr/>
            <p:nvPr/>
          </p:nvSpPr>
          <p:spPr>
            <a:xfrm>
              <a:off x="3642613" y="4629710"/>
              <a:ext cx="696388" cy="447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FD889053-7066-482E-9CA8-066B42ECBB60}"/>
                </a:ext>
              </a:extLst>
            </p:cNvPr>
            <p:cNvSpPr/>
            <p:nvPr/>
          </p:nvSpPr>
          <p:spPr>
            <a:xfrm>
              <a:off x="3690922" y="4670268"/>
              <a:ext cx="607692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 부여</a:t>
              </a: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9862CAC2-A108-4EAA-B9CE-BE68F6854327}"/>
              </a:ext>
            </a:extLst>
          </p:cNvPr>
          <p:cNvGrpSpPr/>
          <p:nvPr/>
        </p:nvGrpSpPr>
        <p:grpSpPr>
          <a:xfrm>
            <a:off x="2308575" y="2993737"/>
            <a:ext cx="1078409" cy="1313844"/>
            <a:chOff x="3199452" y="3430836"/>
            <a:chExt cx="1078409" cy="1313844"/>
          </a:xfrm>
        </p:grpSpPr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E8754B6-9383-4E99-9A24-1FFE603AA399}"/>
                </a:ext>
              </a:extLst>
            </p:cNvPr>
            <p:cNvSpPr/>
            <p:nvPr/>
          </p:nvSpPr>
          <p:spPr>
            <a:xfrm>
              <a:off x="3773036" y="3430836"/>
              <a:ext cx="504825" cy="4930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55AAA8EC-373C-442A-AB3E-C394DDC29FE9}"/>
                </a:ext>
              </a:extLst>
            </p:cNvPr>
            <p:cNvSpPr/>
            <p:nvPr/>
          </p:nvSpPr>
          <p:spPr>
            <a:xfrm>
              <a:off x="3834304" y="3494192"/>
              <a:ext cx="400698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현재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</a:t>
              </a: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DB3B924E-7BA8-4A3D-97ED-E3DD12E441E9}"/>
                </a:ext>
              </a:extLst>
            </p:cNvPr>
            <p:cNvSpPr/>
            <p:nvPr/>
          </p:nvSpPr>
          <p:spPr>
            <a:xfrm>
              <a:off x="3203857" y="3430836"/>
              <a:ext cx="504825" cy="4930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0AB0709B-B446-4B4F-BC7E-A652FA3933F5}"/>
                </a:ext>
              </a:extLst>
            </p:cNvPr>
            <p:cNvSpPr/>
            <p:nvPr/>
          </p:nvSpPr>
          <p:spPr>
            <a:xfrm>
              <a:off x="3265125" y="3494192"/>
              <a:ext cx="400698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현재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</a:t>
              </a:r>
            </a:p>
          </p:txBody>
        </p: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70DA390D-5F48-437F-B8C4-2685C0BDCC25}"/>
                </a:ext>
              </a:extLst>
            </p:cNvPr>
            <p:cNvGrpSpPr/>
            <p:nvPr/>
          </p:nvGrpSpPr>
          <p:grpSpPr>
            <a:xfrm>
              <a:off x="3199452" y="4251650"/>
              <a:ext cx="1076766" cy="493030"/>
              <a:chOff x="2017160" y="4286298"/>
              <a:chExt cx="1076766" cy="493030"/>
            </a:xfrm>
          </p:grpSpPr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5F99935F-56EE-41F7-B762-9BA88DBA1A74}"/>
                  </a:ext>
                </a:extLst>
              </p:cNvPr>
              <p:cNvSpPr/>
              <p:nvPr/>
            </p:nvSpPr>
            <p:spPr>
              <a:xfrm>
                <a:off x="2589101" y="4286298"/>
                <a:ext cx="504825" cy="493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9AD40B4C-065D-482B-88AB-4FBBF9CFB3A4}"/>
                  </a:ext>
                </a:extLst>
              </p:cNvPr>
              <p:cNvSpPr/>
              <p:nvPr/>
            </p:nvSpPr>
            <p:spPr>
              <a:xfrm>
                <a:off x="2650369" y="4349654"/>
                <a:ext cx="400698" cy="3783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신규</a:t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특성</a:t>
                </a: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EA7DDD27-D992-408F-8CCF-26279C910EC2}"/>
                  </a:ext>
                </a:extLst>
              </p:cNvPr>
              <p:cNvSpPr/>
              <p:nvPr/>
            </p:nvSpPr>
            <p:spPr>
              <a:xfrm>
                <a:off x="2017160" y="4286298"/>
                <a:ext cx="504825" cy="493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87D9EE06-A6F4-4E65-AA07-56C8A3169E80}"/>
                  </a:ext>
                </a:extLst>
              </p:cNvPr>
              <p:cNvSpPr/>
              <p:nvPr/>
            </p:nvSpPr>
            <p:spPr>
              <a:xfrm>
                <a:off x="2078428" y="4349654"/>
                <a:ext cx="400698" cy="3783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신규</a:t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특성</a:t>
                </a:r>
              </a:p>
            </p:txBody>
          </p:sp>
        </p:grpSp>
      </p:grp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720CB80-4668-4D42-9488-5CB1D8745B74}"/>
              </a:ext>
            </a:extLst>
          </p:cNvPr>
          <p:cNvSpPr/>
          <p:nvPr/>
        </p:nvSpPr>
        <p:spPr>
          <a:xfrm>
            <a:off x="1010607" y="3569663"/>
            <a:ext cx="891645" cy="19520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 생성 비용</a:t>
            </a:r>
          </a:p>
        </p:txBody>
      </p:sp>
      <p:sp>
        <p:nvSpPr>
          <p:cNvPr id="146" name="모서리가 둥근 사각형 설명선 15">
            <a:extLst>
              <a:ext uri="{FF2B5EF4-FFF2-40B4-BE49-F238E27FC236}">
                <a16:creationId xmlns:a16="http://schemas.microsoft.com/office/drawing/2014/main" id="{1E2B02FC-6968-42E1-9B9D-CEFF0F4A1128}"/>
              </a:ext>
            </a:extLst>
          </p:cNvPr>
          <p:cNvSpPr/>
          <p:nvPr/>
        </p:nvSpPr>
        <p:spPr>
          <a:xfrm>
            <a:off x="2132537" y="3563137"/>
            <a:ext cx="685268" cy="259577"/>
          </a:xfrm>
          <a:prstGeom prst="wedgeRoundRectCallout">
            <a:avLst>
              <a:gd name="adj1" fmla="val 21980"/>
              <a:gd name="adj2" fmla="val -75360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 효과 설명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147" name="그림 146">
            <a:extLst>
              <a:ext uri="{FF2B5EF4-FFF2-40B4-BE49-F238E27FC236}">
                <a16:creationId xmlns:a16="http://schemas.microsoft.com/office/drawing/2014/main" id="{35E9EF91-5B95-4D74-8258-A89C5D1717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2976299" y="3953526"/>
            <a:ext cx="326822" cy="269946"/>
          </a:xfrm>
          <a:prstGeom prst="rect">
            <a:avLst/>
          </a:prstGeom>
        </p:spPr>
      </p:pic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5BD66A0B-D183-49C1-B56F-7C2588212DE0}"/>
              </a:ext>
            </a:extLst>
          </p:cNvPr>
          <p:cNvSpPr/>
          <p:nvPr/>
        </p:nvSpPr>
        <p:spPr>
          <a:xfrm>
            <a:off x="3956798" y="2531231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6741255D-C70C-451B-BEB7-60DDDCA86B01}"/>
              </a:ext>
            </a:extLst>
          </p:cNvPr>
          <p:cNvSpPr/>
          <p:nvPr/>
        </p:nvSpPr>
        <p:spPr>
          <a:xfrm>
            <a:off x="4547197" y="2531231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E660FA5-032E-4CCC-945F-B35DBDCB392B}"/>
              </a:ext>
            </a:extLst>
          </p:cNvPr>
          <p:cNvSpPr/>
          <p:nvPr/>
        </p:nvSpPr>
        <p:spPr>
          <a:xfrm>
            <a:off x="5163548" y="2531231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151" name="모서리가 둥근 직사각형 20">
            <a:extLst>
              <a:ext uri="{FF2B5EF4-FFF2-40B4-BE49-F238E27FC236}">
                <a16:creationId xmlns:a16="http://schemas.microsoft.com/office/drawing/2014/main" id="{32B8B8B5-7F01-4548-8076-1F58CCBDC7E0}"/>
              </a:ext>
            </a:extLst>
          </p:cNvPr>
          <p:cNvSpPr/>
          <p:nvPr/>
        </p:nvSpPr>
        <p:spPr>
          <a:xfrm>
            <a:off x="3669824" y="2711731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F83DEFBC-292D-4B1E-A45E-CC972267FE05}"/>
              </a:ext>
            </a:extLst>
          </p:cNvPr>
          <p:cNvSpPr/>
          <p:nvPr/>
        </p:nvSpPr>
        <p:spPr>
          <a:xfrm>
            <a:off x="3769938" y="2883624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153D5D35-D1C2-4D8D-AAAA-1091B6E5C503}"/>
              </a:ext>
            </a:extLst>
          </p:cNvPr>
          <p:cNvSpPr/>
          <p:nvPr/>
        </p:nvSpPr>
        <p:spPr>
          <a:xfrm>
            <a:off x="4308774" y="2883624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A38A387C-4BCA-4237-ACAB-1A20C91F97EF}"/>
              </a:ext>
            </a:extLst>
          </p:cNvPr>
          <p:cNvSpPr/>
          <p:nvPr/>
        </p:nvSpPr>
        <p:spPr>
          <a:xfrm>
            <a:off x="4846015" y="2883624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AAFE64C-4F79-4E5A-B296-7C7DF39E6EF1}"/>
              </a:ext>
            </a:extLst>
          </p:cNvPr>
          <p:cNvSpPr/>
          <p:nvPr/>
        </p:nvSpPr>
        <p:spPr>
          <a:xfrm>
            <a:off x="5392526" y="2883624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4A286C26-1427-44C2-BFC3-398264ED86DF}"/>
              </a:ext>
            </a:extLst>
          </p:cNvPr>
          <p:cNvSpPr/>
          <p:nvPr/>
        </p:nvSpPr>
        <p:spPr>
          <a:xfrm>
            <a:off x="3769938" y="3361489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4175F699-1B26-4D93-A31C-E6B221943764}"/>
              </a:ext>
            </a:extLst>
          </p:cNvPr>
          <p:cNvSpPr/>
          <p:nvPr/>
        </p:nvSpPr>
        <p:spPr>
          <a:xfrm>
            <a:off x="4308774" y="3366252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5D26D978-4BD4-4851-9178-87AA48845398}"/>
              </a:ext>
            </a:extLst>
          </p:cNvPr>
          <p:cNvSpPr/>
          <p:nvPr/>
        </p:nvSpPr>
        <p:spPr>
          <a:xfrm>
            <a:off x="4846015" y="3361489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E9466E0-C370-4A0E-A581-14290AEAC142}"/>
              </a:ext>
            </a:extLst>
          </p:cNvPr>
          <p:cNvSpPr/>
          <p:nvPr/>
        </p:nvSpPr>
        <p:spPr>
          <a:xfrm>
            <a:off x="5392526" y="3361489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9790E329-4735-49A8-9D39-8EB8AF39BB9F}"/>
              </a:ext>
            </a:extLst>
          </p:cNvPr>
          <p:cNvGrpSpPr/>
          <p:nvPr/>
        </p:nvGrpSpPr>
        <p:grpSpPr>
          <a:xfrm>
            <a:off x="3803955" y="2914253"/>
            <a:ext cx="2009876" cy="871654"/>
            <a:chOff x="4819549" y="3632330"/>
            <a:chExt cx="2693324" cy="1168056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E1DC552-6CFA-4FE9-9A81-1F2D12C3C9A9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DB872765-2CF1-452A-83F7-99612D1B9E8A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50F770A8-3C82-47B1-AC81-D46B796AE941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3855F656-13C9-4086-AD96-632B1DD27E2D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2569068D-3D43-4A3D-A06D-A7CBE2E3CF7B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8210353D-A163-47E1-9543-B225EB9FB789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9A3BC927-A01D-4AD2-ACB1-352949A94164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4C2A4AD7-BAF9-4C71-83DD-5D44F7CD7C4C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0E0ED25-59DF-4C58-A9F7-8D0F7E7812B6}"/>
              </a:ext>
            </a:extLst>
          </p:cNvPr>
          <p:cNvGrpSpPr/>
          <p:nvPr/>
        </p:nvGrpSpPr>
        <p:grpSpPr>
          <a:xfrm>
            <a:off x="3794588" y="4030276"/>
            <a:ext cx="996561" cy="448588"/>
            <a:chOff x="3850758" y="6212847"/>
            <a:chExt cx="996561" cy="448588"/>
          </a:xfrm>
        </p:grpSpPr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553809CD-2739-420C-B50B-D56B6C0BD5CC}"/>
                </a:ext>
              </a:extLst>
            </p:cNvPr>
            <p:cNvSpPr/>
            <p:nvPr/>
          </p:nvSpPr>
          <p:spPr>
            <a:xfrm>
              <a:off x="3850758" y="6212847"/>
              <a:ext cx="459320" cy="4485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6FB23EDA-8872-4B4B-BD33-FA02FE3364F9}"/>
                </a:ext>
              </a:extLst>
            </p:cNvPr>
            <p:cNvSpPr/>
            <p:nvPr/>
          </p:nvSpPr>
          <p:spPr>
            <a:xfrm>
              <a:off x="4387999" y="6212847"/>
              <a:ext cx="459320" cy="4485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5CF9240B-DB6B-491C-867E-500A5D17E907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D225C943-3E77-4D6F-8D3C-C48FF29634C0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175" name="그림 174">
              <a:extLst>
                <a:ext uri="{FF2B5EF4-FFF2-40B4-BE49-F238E27FC236}">
                  <a16:creationId xmlns:a16="http://schemas.microsoft.com/office/drawing/2014/main" id="{0C753B28-BB52-4C25-B722-1527F862AB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5F2AD7AA-40A4-405A-8DE2-CEC96FB3F495}"/>
              </a:ext>
            </a:extLst>
          </p:cNvPr>
          <p:cNvSpPr/>
          <p:nvPr/>
        </p:nvSpPr>
        <p:spPr>
          <a:xfrm>
            <a:off x="4873064" y="4026683"/>
            <a:ext cx="978782" cy="419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99E95458-169E-4ABD-9A05-671CAD4FE5D6}"/>
              </a:ext>
            </a:extLst>
          </p:cNvPr>
          <p:cNvSpPr/>
          <p:nvPr/>
        </p:nvSpPr>
        <p:spPr>
          <a:xfrm>
            <a:off x="3712673" y="3908214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560FDFE-10BE-4DBD-A062-77590B352399}"/>
              </a:ext>
            </a:extLst>
          </p:cNvPr>
          <p:cNvSpPr/>
          <p:nvPr/>
        </p:nvSpPr>
        <p:spPr>
          <a:xfrm>
            <a:off x="2209282" y="2910055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04A61F9-0412-48B3-9C81-2A2F80966B18}"/>
              </a:ext>
            </a:extLst>
          </p:cNvPr>
          <p:cNvSpPr/>
          <p:nvPr/>
        </p:nvSpPr>
        <p:spPr>
          <a:xfrm>
            <a:off x="2863911" y="2942956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9A75046-3DAF-48B5-8189-4CDE70ED27D2}"/>
              </a:ext>
            </a:extLst>
          </p:cNvPr>
          <p:cNvSpPr/>
          <p:nvPr/>
        </p:nvSpPr>
        <p:spPr>
          <a:xfrm>
            <a:off x="2078757" y="3438398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F32F122-40A2-4DA9-9FB9-342B008F6915}"/>
              </a:ext>
            </a:extLst>
          </p:cNvPr>
          <p:cNvSpPr/>
          <p:nvPr/>
        </p:nvSpPr>
        <p:spPr>
          <a:xfrm>
            <a:off x="2833252" y="3776178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D92F0285-155F-4A8D-9B67-5380E3898C8F}"/>
              </a:ext>
            </a:extLst>
          </p:cNvPr>
          <p:cNvSpPr/>
          <p:nvPr/>
        </p:nvSpPr>
        <p:spPr>
          <a:xfrm>
            <a:off x="931091" y="3699885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6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5266FA9-24A9-422D-801A-E1A0ED607CBA}"/>
              </a:ext>
            </a:extLst>
          </p:cNvPr>
          <p:cNvSpPr/>
          <p:nvPr/>
        </p:nvSpPr>
        <p:spPr>
          <a:xfrm>
            <a:off x="2592850" y="5383361"/>
            <a:ext cx="542122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cxnSp>
        <p:nvCxnSpPr>
          <p:cNvPr id="105" name="직선 화살표 연결선 45">
            <a:extLst>
              <a:ext uri="{FF2B5EF4-FFF2-40B4-BE49-F238E27FC236}">
                <a16:creationId xmlns:a16="http://schemas.microsoft.com/office/drawing/2014/main" id="{09A5592A-D9A9-49D7-8FD6-A45E7334C556}"/>
              </a:ext>
            </a:extLst>
          </p:cNvPr>
          <p:cNvCxnSpPr>
            <a:cxnSpLocks/>
            <a:stCxn id="136" idx="2"/>
            <a:endCxn id="104" idx="0"/>
          </p:cNvCxnSpPr>
          <p:nvPr/>
        </p:nvCxnSpPr>
        <p:spPr>
          <a:xfrm flipH="1">
            <a:off x="2863911" y="3486767"/>
            <a:ext cx="270661" cy="1896594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45">
            <a:extLst>
              <a:ext uri="{FF2B5EF4-FFF2-40B4-BE49-F238E27FC236}">
                <a16:creationId xmlns:a16="http://schemas.microsoft.com/office/drawing/2014/main" id="{270B40AF-52B5-4529-B455-FB5A8CEBFAF5}"/>
              </a:ext>
            </a:extLst>
          </p:cNvPr>
          <p:cNvCxnSpPr>
            <a:cxnSpLocks/>
            <a:stCxn id="104" idx="0"/>
            <a:endCxn id="136" idx="2"/>
          </p:cNvCxnSpPr>
          <p:nvPr/>
        </p:nvCxnSpPr>
        <p:spPr>
          <a:xfrm flipV="1">
            <a:off x="2863911" y="3486767"/>
            <a:ext cx="270661" cy="1896594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1542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B52A7-AF83-4663-81DF-2E4DFA15A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피드백</a:t>
            </a:r>
            <a:r>
              <a:rPr lang="en-US" altLang="ko-KR" dirty="0"/>
              <a:t>(</a:t>
            </a:r>
            <a:r>
              <a:rPr lang="ko-KR" altLang="en-US" dirty="0"/>
              <a:t>부족한 점</a:t>
            </a:r>
            <a:r>
              <a:rPr lang="en-US" altLang="ko-KR" dirty="0"/>
              <a:t>)</a:t>
            </a:r>
            <a:r>
              <a:rPr lang="ko-KR" altLang="en-US" dirty="0"/>
              <a:t> 관리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9354D70-7966-4B57-8C1C-64A1C1FDB9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728460"/>
              </p:ext>
            </p:extLst>
          </p:nvPr>
        </p:nvGraphicFramePr>
        <p:xfrm>
          <a:off x="419100" y="1285512"/>
          <a:ext cx="11315700" cy="5281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758655669"/>
                    </a:ext>
                  </a:extLst>
                </a:gridCol>
                <a:gridCol w="1321854">
                  <a:extLst>
                    <a:ext uri="{9D8B030D-6E8A-4147-A177-3AD203B41FA5}">
                      <a16:colId xmlns:a16="http://schemas.microsoft.com/office/drawing/2014/main" val="3162267657"/>
                    </a:ext>
                  </a:extLst>
                </a:gridCol>
                <a:gridCol w="931653">
                  <a:extLst>
                    <a:ext uri="{9D8B030D-6E8A-4147-A177-3AD203B41FA5}">
                      <a16:colId xmlns:a16="http://schemas.microsoft.com/office/drawing/2014/main" val="1755186272"/>
                    </a:ext>
                  </a:extLst>
                </a:gridCol>
                <a:gridCol w="8551653">
                  <a:extLst>
                    <a:ext uri="{9D8B030D-6E8A-4147-A177-3AD203B41FA5}">
                      <a16:colId xmlns:a16="http://schemas.microsoft.com/office/drawing/2014/main" val="105652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Ver.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피드백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395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19.11.28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세부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기획 자료가 없음으로 해당 문서는 분석 자료에 불가함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분석을 통한 본인 게임에 어떻게 적용할 건지 내용이 없음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분석자료에 불필요한 자료가 많음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기존 템플릿을 수정한 것은 좋으나 디자인이 좋은 것은 아님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타인의 행동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이야기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문서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문서 작성 방식 등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을 통해 왜 그렇게 행동하는지 본인 방식으로 만들기전에 한번 이해하고 따라해보는 습관이 필요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너무 불필요한 작업에 시간을 많이 씀 슬라이드 마다 작성시간을 표시해 보자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902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체크 박스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따로 분류 해야함</a:t>
                      </a:r>
                      <a:r>
                        <a:rPr lang="en-US" altLang="ko-KR" sz="1000" dirty="0"/>
                        <a:t>, UI </a:t>
                      </a:r>
                      <a:r>
                        <a:rPr lang="ko-KR" altLang="en-US" sz="1000" dirty="0"/>
                        <a:t>버튼 정리 필요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 err="1"/>
                        <a:t>빈곳</a:t>
                      </a:r>
                      <a:r>
                        <a:rPr lang="ko-KR" altLang="en-US" sz="1000" dirty="0"/>
                        <a:t> 또는 화면을 터치해 다음으로 넘어가거나 할 때 버튼을 </a:t>
                      </a:r>
                      <a:r>
                        <a:rPr lang="ko-KR" altLang="en-US" sz="1000" dirty="0" err="1"/>
                        <a:t>활용해야함</a:t>
                      </a:r>
                      <a:r>
                        <a:rPr lang="ko-KR" altLang="en-US" sz="1000" dirty="0"/>
                        <a:t> 화면 전체를 보이지 않는 버튼으로 처리해 터치하는 것으로 다음으로 넘어가도록 해야함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스크롤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따로 만들어야 함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 err="1"/>
                        <a:t>프로그레스</a:t>
                      </a:r>
                      <a:r>
                        <a:rPr lang="ko-KR" altLang="en-US" sz="1000" dirty="0"/>
                        <a:t> 바를 사용해야함</a:t>
                      </a:r>
                      <a:r>
                        <a:rPr lang="en-US" altLang="ko-KR" sz="1000" dirty="0"/>
                        <a:t>, UI </a:t>
                      </a:r>
                      <a:r>
                        <a:rPr lang="ko-KR" altLang="en-US" sz="1000" dirty="0" err="1"/>
                        <a:t>컴퍼넌트</a:t>
                      </a:r>
                      <a:r>
                        <a:rPr lang="ko-KR" altLang="en-US" sz="1000" dirty="0"/>
                        <a:t> 별 기능 설명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템플릿 색깔 수정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부가 설명이 많음</a:t>
                      </a: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불필요한 설명이 많음 </a:t>
                      </a:r>
                      <a:r>
                        <a:rPr lang="en-US" altLang="ko-KR" sz="1000" dirty="0"/>
                        <a:t>), </a:t>
                      </a:r>
                      <a:r>
                        <a:rPr lang="ko-KR" altLang="en-US" sz="1000" dirty="0"/>
                        <a:t>내용을 추가하고 </a:t>
                      </a:r>
                      <a:r>
                        <a:rPr lang="ko-KR" altLang="en-US" sz="1000" dirty="0" err="1"/>
                        <a:t>불팔요한</a:t>
                      </a:r>
                      <a:r>
                        <a:rPr lang="ko-KR" altLang="en-US" sz="1000" dirty="0"/>
                        <a:t> 것은 나중에 빼는 것으로 작업 속도 올릴 것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템플릿 구조를 만들어 두고 만들면 속도가 빨라진다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26 </a:t>
                      </a:r>
                      <a:r>
                        <a:rPr lang="ko-KR" altLang="en-US" sz="1000" dirty="0"/>
                        <a:t>페이지 팝업을 하나 더 만들어 사망 처리를 진행할 것인지 유저에게 물어봄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왼손잡이용 </a:t>
                      </a:r>
                      <a:r>
                        <a:rPr lang="en-US" altLang="ko-KR" sz="1000" dirty="0"/>
                        <a:t>(?) , </a:t>
                      </a:r>
                      <a:r>
                        <a:rPr lang="ko-KR" altLang="en-US" sz="1000" dirty="0" err="1"/>
                        <a:t>툴팁이라는</a:t>
                      </a:r>
                      <a:r>
                        <a:rPr lang="ko-KR" altLang="en-US" sz="1000" dirty="0"/>
                        <a:t> 것에 대하 이해가 부족하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배치 번호의 배치가 뒤죽박죽 </a:t>
                      </a: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화살표 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가시화면 설명은 따로 하는 것이 좋음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닫기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 따로 만들어 주는 것이 효과적일 것 같다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중요한 부분부터 먼저 만들면서 작성 진행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내용말고</a:t>
                      </a:r>
                      <a:r>
                        <a:rPr lang="ko-KR" altLang="en-US" sz="1000" dirty="0"/>
                        <a:t> 구성부터 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전체 팝업창으로 만드는 것이 좋을 것 같다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36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881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781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00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7700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D2F2A-5873-4CF3-8368-1E4CF68D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6F0E5E7A-C0D1-4039-9423-6B1C25825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8194734"/>
              </p:ext>
            </p:extLst>
          </p:nvPr>
        </p:nvGraphicFramePr>
        <p:xfrm>
          <a:off x="434753" y="1296400"/>
          <a:ext cx="11309716" cy="400342"/>
        </p:xfrm>
        <a:graphic>
          <a:graphicData uri="http://schemas.openxmlformats.org/drawingml/2006/table">
            <a:tbl>
              <a:tblPr/>
              <a:tblGrid>
                <a:gridCol w="71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73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01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74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2860">
                  <a:extLst>
                    <a:ext uri="{9D8B030D-6E8A-4147-A177-3AD203B41FA5}">
                      <a16:colId xmlns:a16="http://schemas.microsoft.com/office/drawing/2014/main" val="3162497858"/>
                    </a:ext>
                  </a:extLst>
                </a:gridCol>
                <a:gridCol w="3989322">
                  <a:extLst>
                    <a:ext uri="{9D8B030D-6E8A-4147-A177-3AD203B41FA5}">
                      <a16:colId xmlns:a16="http://schemas.microsoft.com/office/drawing/2014/main" val="946188615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전투 화면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상인을 만나 상점 팝업창을 띄운 상태 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( 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합성 탭을 선택한 경우 보이는 화면 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)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모서리가 둥근 사각형 설명선 15">
            <a:extLst>
              <a:ext uri="{FF2B5EF4-FFF2-40B4-BE49-F238E27FC236}">
                <a16:creationId xmlns:a16="http://schemas.microsoft.com/office/drawing/2014/main" id="{D0514940-4524-4BB0-820C-BB6815A8B5D4}"/>
              </a:ext>
            </a:extLst>
          </p:cNvPr>
          <p:cNvSpPr/>
          <p:nvPr/>
        </p:nvSpPr>
        <p:spPr>
          <a:xfrm>
            <a:off x="10728402" y="1364208"/>
            <a:ext cx="518718" cy="230220"/>
          </a:xfrm>
          <a:prstGeom prst="wedgeRoundRectCallout">
            <a:avLst>
              <a:gd name="adj1" fmla="val -28284"/>
              <a:gd name="adj2" fmla="val 7175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69A196-56A3-416D-A471-499BAFE9241E}"/>
              </a:ext>
            </a:extLst>
          </p:cNvPr>
          <p:cNvSpPr/>
          <p:nvPr/>
        </p:nvSpPr>
        <p:spPr>
          <a:xfrm>
            <a:off x="10043610" y="1395092"/>
            <a:ext cx="587309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CBD65D-CB58-4FAD-8479-B6EA1663F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268164"/>
              </p:ext>
            </p:extLst>
          </p:nvPr>
        </p:nvGraphicFramePr>
        <p:xfrm>
          <a:off x="6531860" y="1875542"/>
          <a:ext cx="5212609" cy="2238626"/>
        </p:xfrm>
        <a:graphic>
          <a:graphicData uri="http://schemas.openxmlformats.org/drawingml/2006/table">
            <a:tbl>
              <a:tblPr/>
              <a:tblGrid>
                <a:gridCol w="820345">
                  <a:extLst>
                    <a:ext uri="{9D8B030D-6E8A-4147-A177-3AD203B41FA5}">
                      <a16:colId xmlns:a16="http://schemas.microsoft.com/office/drawing/2014/main" val="3906608481"/>
                    </a:ext>
                  </a:extLst>
                </a:gridCol>
                <a:gridCol w="4392264">
                  <a:extLst>
                    <a:ext uri="{9D8B030D-6E8A-4147-A177-3AD203B41FA5}">
                      <a16:colId xmlns:a16="http://schemas.microsoft.com/office/drawing/2014/main" val="3974675167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12696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우측의 인벤토리의 아이템을 선택해 합성을 진행함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938229577"/>
                  </a:ext>
                </a:extLst>
              </a:tr>
              <a:tr h="31302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②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아이템이 왼쪽에서 차례로 장착됨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650483386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③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하단에 선택한 아이템의 성능과 효과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특성을 보여줌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434218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>
                          <a:sym typeface="Malgun Gothic"/>
                        </a:rPr>
                        <a:t>④</a:t>
                      </a: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두가지 선택지를 유저가 선택해서 합성을 진행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기존 무기를 유지하고 특성과 효과 값만 부여하는 것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두 아이템을 소비해 랜덤으로 새로운 무기를 만드는 것</a:t>
                      </a:r>
                      <a:r>
                        <a:rPr lang="en-US" altLang="ko-KR" sz="1000" dirty="0"/>
                        <a:t>)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2117687667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⑤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합성 방법을 간략하게 알려주는 설명 텍스트 출력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12459227"/>
                  </a:ext>
                </a:extLst>
              </a:tr>
            </a:tbl>
          </a:graphicData>
        </a:graphic>
      </p:graphicFrame>
      <p:pic>
        <p:nvPicPr>
          <p:cNvPr id="14" name="그림 13" descr="시계이(가) 표시된 사진&#10;&#10;자동 생성된 설명">
            <a:extLst>
              <a:ext uri="{FF2B5EF4-FFF2-40B4-BE49-F238E27FC236}">
                <a16:creationId xmlns:a16="http://schemas.microsoft.com/office/drawing/2014/main" id="{E5F6F3DB-22B9-49C8-A5A4-C07E98837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40" y="1881188"/>
            <a:ext cx="5749026" cy="323725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E0F3CD2-8704-47FA-BFB7-53E059781C36}"/>
              </a:ext>
            </a:extLst>
          </p:cNvPr>
          <p:cNvSpPr/>
          <p:nvPr/>
        </p:nvSpPr>
        <p:spPr>
          <a:xfrm>
            <a:off x="597140" y="1893048"/>
            <a:ext cx="5731410" cy="3224413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20">
            <a:extLst>
              <a:ext uri="{FF2B5EF4-FFF2-40B4-BE49-F238E27FC236}">
                <a16:creationId xmlns:a16="http://schemas.microsoft.com/office/drawing/2014/main" id="{411958DC-EB68-43FF-B931-7306ED21ACFB}"/>
              </a:ext>
            </a:extLst>
          </p:cNvPr>
          <p:cNvSpPr/>
          <p:nvPr/>
        </p:nvSpPr>
        <p:spPr>
          <a:xfrm>
            <a:off x="808672" y="1998513"/>
            <a:ext cx="5319852" cy="2711051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13D4941-2CDA-4E38-8E4D-3C16F083D6A3}"/>
              </a:ext>
            </a:extLst>
          </p:cNvPr>
          <p:cNvSpPr/>
          <p:nvPr/>
        </p:nvSpPr>
        <p:spPr>
          <a:xfrm>
            <a:off x="2950476" y="4811293"/>
            <a:ext cx="1042354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터치하여 닫기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F44BF40-E41D-4759-BAB1-E7C153F05CDA}"/>
              </a:ext>
            </a:extLst>
          </p:cNvPr>
          <p:cNvSpPr/>
          <p:nvPr/>
        </p:nvSpPr>
        <p:spPr>
          <a:xfrm>
            <a:off x="980899" y="2517123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구입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C756ACC-CF05-4850-81A1-A99A604D793E}"/>
              </a:ext>
            </a:extLst>
          </p:cNvPr>
          <p:cNvSpPr/>
          <p:nvPr/>
        </p:nvSpPr>
        <p:spPr>
          <a:xfrm>
            <a:off x="1571298" y="2517123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82B83E7-00CC-4C57-B315-85A358CEA67F}"/>
              </a:ext>
            </a:extLst>
          </p:cNvPr>
          <p:cNvSpPr/>
          <p:nvPr/>
        </p:nvSpPr>
        <p:spPr>
          <a:xfrm>
            <a:off x="2187649" y="2517123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5EDF22-55E6-476C-A987-D5686694F1A7}"/>
              </a:ext>
            </a:extLst>
          </p:cNvPr>
          <p:cNvSpPr/>
          <p:nvPr/>
        </p:nvSpPr>
        <p:spPr>
          <a:xfrm>
            <a:off x="2936471" y="2091622"/>
            <a:ext cx="1066200" cy="27995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74DD0EC-8BF1-43CE-827E-22362E3BF771}"/>
              </a:ext>
            </a:extLst>
          </p:cNvPr>
          <p:cNvSpPr/>
          <p:nvPr/>
        </p:nvSpPr>
        <p:spPr>
          <a:xfrm>
            <a:off x="5202606" y="2132031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D3D09A-D062-4F9C-AC18-DE1F51A2DB7F}"/>
              </a:ext>
            </a:extLst>
          </p:cNvPr>
          <p:cNvSpPr/>
          <p:nvPr/>
        </p:nvSpPr>
        <p:spPr>
          <a:xfrm>
            <a:off x="2805784" y="2517123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4" name="모서리가 둥근 직사각형 20">
            <a:extLst>
              <a:ext uri="{FF2B5EF4-FFF2-40B4-BE49-F238E27FC236}">
                <a16:creationId xmlns:a16="http://schemas.microsoft.com/office/drawing/2014/main" id="{D58DB1AE-ACAF-4C3B-BD62-3DA3EFDBBB4D}"/>
              </a:ext>
            </a:extLst>
          </p:cNvPr>
          <p:cNvSpPr/>
          <p:nvPr/>
        </p:nvSpPr>
        <p:spPr>
          <a:xfrm>
            <a:off x="864338" y="2697623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140CEB9-05E2-464A-AA36-1F9C9882871B}"/>
              </a:ext>
            </a:extLst>
          </p:cNvPr>
          <p:cNvSpPr/>
          <p:nvPr/>
        </p:nvSpPr>
        <p:spPr>
          <a:xfrm>
            <a:off x="1055751" y="2836319"/>
            <a:ext cx="504825" cy="4930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40C565-D666-4B1B-9545-DFB04F690648}"/>
              </a:ext>
            </a:extLst>
          </p:cNvPr>
          <p:cNvSpPr/>
          <p:nvPr/>
        </p:nvSpPr>
        <p:spPr>
          <a:xfrm>
            <a:off x="1113059" y="2899675"/>
            <a:ext cx="400699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기준 아이템</a:t>
            </a:r>
            <a:endParaRPr lang="en-US" altLang="ko-KR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F3D57B9-27E6-441C-9E21-E00B1D82FB97}"/>
              </a:ext>
            </a:extLst>
          </p:cNvPr>
          <p:cNvSpPr/>
          <p:nvPr/>
        </p:nvSpPr>
        <p:spPr>
          <a:xfrm>
            <a:off x="1794003" y="2836319"/>
            <a:ext cx="504825" cy="4930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B59914D-4B5B-49C7-BD4D-B1EB0EF8C7A6}"/>
              </a:ext>
            </a:extLst>
          </p:cNvPr>
          <p:cNvSpPr/>
          <p:nvPr/>
        </p:nvSpPr>
        <p:spPr>
          <a:xfrm>
            <a:off x="1855271" y="2899675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90D8D35-67D2-4CF4-894B-4B24EA338E7C}"/>
              </a:ext>
            </a:extLst>
          </p:cNvPr>
          <p:cNvSpPr/>
          <p:nvPr/>
        </p:nvSpPr>
        <p:spPr>
          <a:xfrm>
            <a:off x="2488844" y="2836319"/>
            <a:ext cx="1129795" cy="15655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DE1E503-0F20-4609-AD08-9DAAD4BDD427}"/>
              </a:ext>
            </a:extLst>
          </p:cNvPr>
          <p:cNvSpPr/>
          <p:nvPr/>
        </p:nvSpPr>
        <p:spPr>
          <a:xfrm>
            <a:off x="2560297" y="4121029"/>
            <a:ext cx="995544" cy="224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9A8BA40-8CB6-43F0-85FC-A2A4EF01EDFC}"/>
              </a:ext>
            </a:extLst>
          </p:cNvPr>
          <p:cNvSpPr/>
          <p:nvPr/>
        </p:nvSpPr>
        <p:spPr>
          <a:xfrm>
            <a:off x="2607918" y="4153198"/>
            <a:ext cx="907766" cy="1726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장비합성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DEC23E4-83E9-4823-B431-AB80F0B5FFFC}"/>
              </a:ext>
            </a:extLst>
          </p:cNvPr>
          <p:cNvSpPr/>
          <p:nvPr/>
        </p:nvSpPr>
        <p:spPr>
          <a:xfrm>
            <a:off x="3103900" y="2899675"/>
            <a:ext cx="437136" cy="41270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이미지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BEE8A33-8D6A-4E3C-9C76-432BD58C79D9}"/>
              </a:ext>
            </a:extLst>
          </p:cNvPr>
          <p:cNvSpPr/>
          <p:nvPr/>
        </p:nvSpPr>
        <p:spPr>
          <a:xfrm>
            <a:off x="2563121" y="2899675"/>
            <a:ext cx="437136" cy="41270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기준 아이템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C004532-C144-4B8F-8205-5E3C40843306}"/>
              </a:ext>
            </a:extLst>
          </p:cNvPr>
          <p:cNvSpPr/>
          <p:nvPr/>
        </p:nvSpPr>
        <p:spPr>
          <a:xfrm>
            <a:off x="988839" y="3434814"/>
            <a:ext cx="621539" cy="9671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능력치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9AA9737-2917-4B9D-8CC3-4C7ACABF6C14}"/>
              </a:ext>
            </a:extLst>
          </p:cNvPr>
          <p:cNvSpPr/>
          <p:nvPr/>
        </p:nvSpPr>
        <p:spPr>
          <a:xfrm>
            <a:off x="1727226" y="3434814"/>
            <a:ext cx="621539" cy="9671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능력치</a:t>
            </a:r>
          </a:p>
        </p:txBody>
      </p:sp>
      <p:sp>
        <p:nvSpPr>
          <p:cNvPr id="69" name="모서리가 둥근 사각형 설명선 15">
            <a:extLst>
              <a:ext uri="{FF2B5EF4-FFF2-40B4-BE49-F238E27FC236}">
                <a16:creationId xmlns:a16="http://schemas.microsoft.com/office/drawing/2014/main" id="{F68EB7D3-25B2-42E3-99B9-E704A288E881}"/>
              </a:ext>
            </a:extLst>
          </p:cNvPr>
          <p:cNvSpPr/>
          <p:nvPr/>
        </p:nvSpPr>
        <p:spPr>
          <a:xfrm>
            <a:off x="2538646" y="3396732"/>
            <a:ext cx="1012551" cy="516519"/>
          </a:xfrm>
          <a:prstGeom prst="wedgeRoundRectCallout">
            <a:avLst>
              <a:gd name="adj1" fmla="val -21987"/>
              <a:gd name="adj2" fmla="val -61402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성능</a:t>
            </a: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9BA75B1B-D17F-4910-871B-4717A61F19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441" y="2922008"/>
            <a:ext cx="411756" cy="41175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1" name="직사각형 70">
            <a:extLst>
              <a:ext uri="{FF2B5EF4-FFF2-40B4-BE49-F238E27FC236}">
                <a16:creationId xmlns:a16="http://schemas.microsoft.com/office/drawing/2014/main" id="{5A61D45C-264B-45FE-AB15-4038A459500A}"/>
              </a:ext>
            </a:extLst>
          </p:cNvPr>
          <p:cNvSpPr/>
          <p:nvPr/>
        </p:nvSpPr>
        <p:spPr>
          <a:xfrm>
            <a:off x="2607918" y="3943891"/>
            <a:ext cx="891645" cy="15361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 비용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C7ACCCB-3B09-45C1-BD43-EC2082D88A38}"/>
              </a:ext>
            </a:extLst>
          </p:cNvPr>
          <p:cNvSpPr/>
          <p:nvPr/>
        </p:nvSpPr>
        <p:spPr>
          <a:xfrm>
            <a:off x="8114535" y="1390702"/>
            <a:ext cx="542832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83" name="모서리가 둥근 직사각형 20">
            <a:extLst>
              <a:ext uri="{FF2B5EF4-FFF2-40B4-BE49-F238E27FC236}">
                <a16:creationId xmlns:a16="http://schemas.microsoft.com/office/drawing/2014/main" id="{FC649A8B-B321-454E-8362-55E6B1CBB8B8}"/>
              </a:ext>
            </a:extLst>
          </p:cNvPr>
          <p:cNvSpPr/>
          <p:nvPr/>
        </p:nvSpPr>
        <p:spPr>
          <a:xfrm>
            <a:off x="9423452" y="1384142"/>
            <a:ext cx="51871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9F7CDBF-EC54-4675-950E-C34C70C11381}"/>
              </a:ext>
            </a:extLst>
          </p:cNvPr>
          <p:cNvSpPr/>
          <p:nvPr/>
        </p:nvSpPr>
        <p:spPr>
          <a:xfrm>
            <a:off x="8757679" y="1390702"/>
            <a:ext cx="542122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F45A617-9FFD-4CAE-8752-B10838DBD932}"/>
              </a:ext>
            </a:extLst>
          </p:cNvPr>
          <p:cNvSpPr/>
          <p:nvPr/>
        </p:nvSpPr>
        <p:spPr>
          <a:xfrm>
            <a:off x="4086338" y="2523611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61EB743-C08C-48A4-A6B5-B596AF80AD15}"/>
              </a:ext>
            </a:extLst>
          </p:cNvPr>
          <p:cNvSpPr/>
          <p:nvPr/>
        </p:nvSpPr>
        <p:spPr>
          <a:xfrm>
            <a:off x="4676737" y="2523611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0CCD6E5-9C7C-4AAD-9E68-CF4F31A68FD8}"/>
              </a:ext>
            </a:extLst>
          </p:cNvPr>
          <p:cNvSpPr/>
          <p:nvPr/>
        </p:nvSpPr>
        <p:spPr>
          <a:xfrm>
            <a:off x="5293088" y="2523611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88" name="모서리가 둥근 직사각형 20">
            <a:extLst>
              <a:ext uri="{FF2B5EF4-FFF2-40B4-BE49-F238E27FC236}">
                <a16:creationId xmlns:a16="http://schemas.microsoft.com/office/drawing/2014/main" id="{1F7475F0-0D3E-4D10-9266-4C268B1BB8ED}"/>
              </a:ext>
            </a:extLst>
          </p:cNvPr>
          <p:cNvSpPr/>
          <p:nvPr/>
        </p:nvSpPr>
        <p:spPr>
          <a:xfrm>
            <a:off x="3799364" y="2704111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D4907C8-09C4-49D8-8176-B8D859365618}"/>
              </a:ext>
            </a:extLst>
          </p:cNvPr>
          <p:cNvSpPr/>
          <p:nvPr/>
        </p:nvSpPr>
        <p:spPr>
          <a:xfrm>
            <a:off x="3899478" y="2876004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3B8915B-C93F-4A42-869A-EC4819F299C3}"/>
              </a:ext>
            </a:extLst>
          </p:cNvPr>
          <p:cNvSpPr/>
          <p:nvPr/>
        </p:nvSpPr>
        <p:spPr>
          <a:xfrm>
            <a:off x="4438314" y="2876004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23BEA2B-4F89-442A-965C-A6120D43BDBA}"/>
              </a:ext>
            </a:extLst>
          </p:cNvPr>
          <p:cNvSpPr/>
          <p:nvPr/>
        </p:nvSpPr>
        <p:spPr>
          <a:xfrm>
            <a:off x="4975555" y="2876004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9F22D2C-3DD2-460E-B4C1-05E421208A43}"/>
              </a:ext>
            </a:extLst>
          </p:cNvPr>
          <p:cNvSpPr/>
          <p:nvPr/>
        </p:nvSpPr>
        <p:spPr>
          <a:xfrm>
            <a:off x="5522066" y="2876004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E86EF50-4AA6-47AC-B533-BAFB08239CA3}"/>
              </a:ext>
            </a:extLst>
          </p:cNvPr>
          <p:cNvSpPr/>
          <p:nvPr/>
        </p:nvSpPr>
        <p:spPr>
          <a:xfrm>
            <a:off x="3899478" y="3353869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3D77E2B-1FA2-4C64-84E5-10DE3B5AEF72}"/>
              </a:ext>
            </a:extLst>
          </p:cNvPr>
          <p:cNvSpPr/>
          <p:nvPr/>
        </p:nvSpPr>
        <p:spPr>
          <a:xfrm>
            <a:off x="4438314" y="3358632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2D2BB64-608E-4913-8387-0B2E0EBD463C}"/>
              </a:ext>
            </a:extLst>
          </p:cNvPr>
          <p:cNvSpPr/>
          <p:nvPr/>
        </p:nvSpPr>
        <p:spPr>
          <a:xfrm>
            <a:off x="4975555" y="3353869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CAC5FAF-7AAE-4469-BE87-BD54B67894F3}"/>
              </a:ext>
            </a:extLst>
          </p:cNvPr>
          <p:cNvSpPr/>
          <p:nvPr/>
        </p:nvSpPr>
        <p:spPr>
          <a:xfrm>
            <a:off x="5522066" y="3353869"/>
            <a:ext cx="459320" cy="448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9F11EE5C-90C9-4BBC-949D-6610EFC47D83}"/>
              </a:ext>
            </a:extLst>
          </p:cNvPr>
          <p:cNvGrpSpPr/>
          <p:nvPr/>
        </p:nvGrpSpPr>
        <p:grpSpPr>
          <a:xfrm>
            <a:off x="3933495" y="2906633"/>
            <a:ext cx="2009876" cy="871654"/>
            <a:chOff x="4819549" y="3632330"/>
            <a:chExt cx="2693324" cy="1168056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92289C90-D39C-4C85-8521-BEFE4C9034DF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BDD55342-2D15-49B2-A7E2-4410AD21D3D3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CB1FF8FC-927C-48A9-80B2-C13E92718539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BD40D318-825D-4BF6-BCFB-8A2DE0A3458F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7DE09E1C-1036-4DCE-A00B-C9650C1DD7B6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C0147FFD-27E4-4C19-9DFB-5A14F5AD8AF2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18EDF008-116D-4E3B-9F5A-9DCF866D90FF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CECD3195-CF32-4272-AFF5-66FD56DFD31E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6F6D0416-EB02-4058-A579-FC4F8CE11FC9}"/>
              </a:ext>
            </a:extLst>
          </p:cNvPr>
          <p:cNvGrpSpPr/>
          <p:nvPr/>
        </p:nvGrpSpPr>
        <p:grpSpPr>
          <a:xfrm>
            <a:off x="3924128" y="4022656"/>
            <a:ext cx="996561" cy="448588"/>
            <a:chOff x="3850758" y="6212847"/>
            <a:chExt cx="996561" cy="448588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57564CA-373F-4244-AF42-C85969F2E105}"/>
                </a:ext>
              </a:extLst>
            </p:cNvPr>
            <p:cNvSpPr/>
            <p:nvPr/>
          </p:nvSpPr>
          <p:spPr>
            <a:xfrm>
              <a:off x="3850758" y="6212847"/>
              <a:ext cx="459320" cy="4485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8104F63-E35E-4E50-BD38-7B66EE9AE2B8}"/>
                </a:ext>
              </a:extLst>
            </p:cNvPr>
            <p:cNvSpPr/>
            <p:nvPr/>
          </p:nvSpPr>
          <p:spPr>
            <a:xfrm>
              <a:off x="4387999" y="6212847"/>
              <a:ext cx="459320" cy="4485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4F269AFD-36F1-4591-B67F-BC07450CB914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273A6060-8A6F-4E26-A5A5-FD23EFA1A87A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4E899F23-F183-4FB1-BAAE-F61A2B96E5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pic>
        <p:nvPicPr>
          <p:cNvPr id="113" name="그림 112">
            <a:extLst>
              <a:ext uri="{FF2B5EF4-FFF2-40B4-BE49-F238E27FC236}">
                <a16:creationId xmlns:a16="http://schemas.microsoft.com/office/drawing/2014/main" id="{1ABCE982-690D-4E41-952D-1E32BE995A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3970433" y="2970468"/>
            <a:ext cx="326822" cy="269946"/>
          </a:xfrm>
          <a:prstGeom prst="rect">
            <a:avLst/>
          </a:prstGeom>
        </p:spPr>
      </p:pic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7148E33-DC67-4635-A61C-A7449DC7BA12}"/>
              </a:ext>
            </a:extLst>
          </p:cNvPr>
          <p:cNvSpPr/>
          <p:nvPr/>
        </p:nvSpPr>
        <p:spPr>
          <a:xfrm>
            <a:off x="5008647" y="4049708"/>
            <a:ext cx="978782" cy="419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</a:t>
            </a:r>
            <a:r>
              <a:rPr lang="ko-KR" altLang="en-US" sz="7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택스트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0EFADEA1-A730-49CF-88CD-FE271A7EE3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2630023" y="2960812"/>
            <a:ext cx="326822" cy="269946"/>
          </a:xfrm>
          <a:prstGeom prst="rect">
            <a:avLst/>
          </a:prstGeom>
        </p:spPr>
      </p:pic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449EF3F-EA1A-4331-8FE7-D74B5B519301}"/>
              </a:ext>
            </a:extLst>
          </p:cNvPr>
          <p:cNvSpPr/>
          <p:nvPr/>
        </p:nvSpPr>
        <p:spPr>
          <a:xfrm>
            <a:off x="3825471" y="3944952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DE45374-A37C-4961-B764-C6C165560083}"/>
              </a:ext>
            </a:extLst>
          </p:cNvPr>
          <p:cNvSpPr/>
          <p:nvPr/>
        </p:nvSpPr>
        <p:spPr>
          <a:xfrm>
            <a:off x="987989" y="2752831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A41C704-8E9F-40DA-A80A-1B9121D15A9E}"/>
              </a:ext>
            </a:extLst>
          </p:cNvPr>
          <p:cNvSpPr/>
          <p:nvPr/>
        </p:nvSpPr>
        <p:spPr>
          <a:xfrm>
            <a:off x="950824" y="3345327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7A52C328-0994-4EB9-85F3-A0D67E94E4AF}"/>
              </a:ext>
            </a:extLst>
          </p:cNvPr>
          <p:cNvSpPr/>
          <p:nvPr/>
        </p:nvSpPr>
        <p:spPr>
          <a:xfrm>
            <a:off x="2459478" y="2774531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562CCB9-EA02-4B7A-9861-A258E057F2A4}"/>
              </a:ext>
            </a:extLst>
          </p:cNvPr>
          <p:cNvSpPr/>
          <p:nvPr/>
        </p:nvSpPr>
        <p:spPr>
          <a:xfrm>
            <a:off x="4982074" y="3943891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6116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D2F2A-5873-4CF3-8368-1E4CF68D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6F0E5E7A-C0D1-4039-9423-6B1C25825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6590811"/>
              </p:ext>
            </p:extLst>
          </p:nvPr>
        </p:nvGraphicFramePr>
        <p:xfrm>
          <a:off x="434753" y="1296400"/>
          <a:ext cx="11309716" cy="400342"/>
        </p:xfrm>
        <a:graphic>
          <a:graphicData uri="http://schemas.openxmlformats.org/drawingml/2006/table">
            <a:tbl>
              <a:tblPr/>
              <a:tblGrid>
                <a:gridCol w="777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3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5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11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2860">
                  <a:extLst>
                    <a:ext uri="{9D8B030D-6E8A-4147-A177-3AD203B41FA5}">
                      <a16:colId xmlns:a16="http://schemas.microsoft.com/office/drawing/2014/main" val="3162497858"/>
                    </a:ext>
                  </a:extLst>
                </a:gridCol>
                <a:gridCol w="3989322">
                  <a:extLst>
                    <a:ext uri="{9D8B030D-6E8A-4147-A177-3AD203B41FA5}">
                      <a16:colId xmlns:a16="http://schemas.microsoft.com/office/drawing/2014/main" val="946188615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대기</a:t>
                      </a:r>
                      <a:r>
                        <a:rPr lang="en-US" altLang="ko-KR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/</a:t>
                      </a: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전투 화면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유저가 일시 정시 버튼을 선택하면 등장하는 </a:t>
                      </a:r>
                      <a:r>
                        <a:rPr lang="ko-KR" altLang="en-US" sz="10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팝업창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모서리가 둥근 사각형 설명선 15">
            <a:extLst>
              <a:ext uri="{FF2B5EF4-FFF2-40B4-BE49-F238E27FC236}">
                <a16:creationId xmlns:a16="http://schemas.microsoft.com/office/drawing/2014/main" id="{D0514940-4524-4BB0-820C-BB6815A8B5D4}"/>
              </a:ext>
            </a:extLst>
          </p:cNvPr>
          <p:cNvSpPr/>
          <p:nvPr/>
        </p:nvSpPr>
        <p:spPr>
          <a:xfrm>
            <a:off x="9813137" y="1377455"/>
            <a:ext cx="544212" cy="203726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69A196-56A3-416D-A471-499BAFE9241E}"/>
              </a:ext>
            </a:extLst>
          </p:cNvPr>
          <p:cNvSpPr/>
          <p:nvPr/>
        </p:nvSpPr>
        <p:spPr>
          <a:xfrm>
            <a:off x="8416375" y="1401344"/>
            <a:ext cx="616174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CBD65D-CB58-4FAD-8479-B6EA1663F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876810"/>
              </p:ext>
            </p:extLst>
          </p:nvPr>
        </p:nvGraphicFramePr>
        <p:xfrm>
          <a:off x="6531860" y="1875542"/>
          <a:ext cx="5212609" cy="762181"/>
        </p:xfrm>
        <a:graphic>
          <a:graphicData uri="http://schemas.openxmlformats.org/drawingml/2006/table">
            <a:tbl>
              <a:tblPr/>
              <a:tblGrid>
                <a:gridCol w="820345">
                  <a:extLst>
                    <a:ext uri="{9D8B030D-6E8A-4147-A177-3AD203B41FA5}">
                      <a16:colId xmlns:a16="http://schemas.microsoft.com/office/drawing/2014/main" val="3906608481"/>
                    </a:ext>
                  </a:extLst>
                </a:gridCol>
                <a:gridCol w="4392264">
                  <a:extLst>
                    <a:ext uri="{9D8B030D-6E8A-4147-A177-3AD203B41FA5}">
                      <a16:colId xmlns:a16="http://schemas.microsoft.com/office/drawing/2014/main" val="3974675167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12696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클라우드 백업</a:t>
                      </a:r>
                      <a:r>
                        <a:rPr lang="en-US" altLang="ko-KR" sz="1000" dirty="0"/>
                        <a:t>’, ‘</a:t>
                      </a:r>
                      <a:r>
                        <a:rPr lang="ko-KR" altLang="en-US" sz="1000" dirty="0"/>
                        <a:t>코드 입력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등의 기능을 출력하지 않고 시작화면으로 돌아 갈지 선택하는 탭을 추가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938229577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C7C86A-2462-4567-9456-34DEE3B8A53E}"/>
              </a:ext>
            </a:extLst>
          </p:cNvPr>
          <p:cNvSpPr/>
          <p:nvPr/>
        </p:nvSpPr>
        <p:spPr>
          <a:xfrm>
            <a:off x="11152099" y="1405940"/>
            <a:ext cx="569510" cy="18028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3" name="모서리가 둥근 직사각형 20">
            <a:extLst>
              <a:ext uri="{FF2B5EF4-FFF2-40B4-BE49-F238E27FC236}">
                <a16:creationId xmlns:a16="http://schemas.microsoft.com/office/drawing/2014/main" id="{7A644D27-3BDF-45C6-9322-DD2F46A9DC23}"/>
              </a:ext>
            </a:extLst>
          </p:cNvPr>
          <p:cNvSpPr/>
          <p:nvPr/>
        </p:nvSpPr>
        <p:spPr>
          <a:xfrm>
            <a:off x="7789956" y="1378353"/>
            <a:ext cx="544212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DD119E-884D-453F-8FDD-DD9F4162B96D}"/>
              </a:ext>
            </a:extLst>
          </p:cNvPr>
          <p:cNvSpPr/>
          <p:nvPr/>
        </p:nvSpPr>
        <p:spPr>
          <a:xfrm>
            <a:off x="9114756" y="1390702"/>
            <a:ext cx="616174" cy="2037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버튼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5AF7CF9-1CE7-467F-B38C-273D631EB7B7}"/>
              </a:ext>
            </a:extLst>
          </p:cNvPr>
          <p:cNvSpPr/>
          <p:nvPr/>
        </p:nvSpPr>
        <p:spPr>
          <a:xfrm>
            <a:off x="10439556" y="1401344"/>
            <a:ext cx="616174" cy="18028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pic>
        <p:nvPicPr>
          <p:cNvPr id="30" name="그림 29" descr="시계이(가) 표시된 사진&#10;&#10;자동 생성된 설명">
            <a:extLst>
              <a:ext uri="{FF2B5EF4-FFF2-40B4-BE49-F238E27FC236}">
                <a16:creationId xmlns:a16="http://schemas.microsoft.com/office/drawing/2014/main" id="{CD8EC226-1719-4A72-AD75-EBBCB13E3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91" y="1890006"/>
            <a:ext cx="5755123" cy="3237257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A30F4DC1-A06A-4285-9192-31FFACD37ADA}"/>
              </a:ext>
            </a:extLst>
          </p:cNvPr>
          <p:cNvSpPr/>
          <p:nvPr/>
        </p:nvSpPr>
        <p:spPr>
          <a:xfrm>
            <a:off x="619891" y="1890006"/>
            <a:ext cx="5754240" cy="323725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20">
            <a:extLst>
              <a:ext uri="{FF2B5EF4-FFF2-40B4-BE49-F238E27FC236}">
                <a16:creationId xmlns:a16="http://schemas.microsoft.com/office/drawing/2014/main" id="{24B8C335-B3FA-4ADD-A20B-E24CD12C11B8}"/>
              </a:ext>
            </a:extLst>
          </p:cNvPr>
          <p:cNvSpPr/>
          <p:nvPr/>
        </p:nvSpPr>
        <p:spPr>
          <a:xfrm>
            <a:off x="1277712" y="2149270"/>
            <a:ext cx="4422123" cy="246919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39A7C96-E8A9-4D95-8862-7F963DA72936}"/>
              </a:ext>
            </a:extLst>
          </p:cNvPr>
          <p:cNvSpPr/>
          <p:nvPr/>
        </p:nvSpPr>
        <p:spPr>
          <a:xfrm>
            <a:off x="1724365" y="2471870"/>
            <a:ext cx="775882" cy="3701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CD933DC-F078-4755-A814-F82529BDF418}"/>
              </a:ext>
            </a:extLst>
          </p:cNvPr>
          <p:cNvSpPr/>
          <p:nvPr/>
        </p:nvSpPr>
        <p:spPr>
          <a:xfrm>
            <a:off x="3100832" y="2215214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3133288-E360-477C-BBA1-C5BE629E994F}"/>
              </a:ext>
            </a:extLst>
          </p:cNvPr>
          <p:cNvSpPr/>
          <p:nvPr/>
        </p:nvSpPr>
        <p:spPr>
          <a:xfrm>
            <a:off x="2594033" y="2471870"/>
            <a:ext cx="815445" cy="3701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36" name="모서리가 둥근 직사각형 20">
            <a:extLst>
              <a:ext uri="{FF2B5EF4-FFF2-40B4-BE49-F238E27FC236}">
                <a16:creationId xmlns:a16="http://schemas.microsoft.com/office/drawing/2014/main" id="{B5037AE3-2B2B-4EC3-AC7A-5FFD3B1B6D19}"/>
              </a:ext>
            </a:extLst>
          </p:cNvPr>
          <p:cNvSpPr/>
          <p:nvPr/>
        </p:nvSpPr>
        <p:spPr>
          <a:xfrm>
            <a:off x="1333500" y="2842065"/>
            <a:ext cx="4312920" cy="177640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2FD3A5F-BD5A-4483-BB4F-BB849DE1728A}"/>
              </a:ext>
            </a:extLst>
          </p:cNvPr>
          <p:cNvSpPr/>
          <p:nvPr/>
        </p:nvSpPr>
        <p:spPr>
          <a:xfrm>
            <a:off x="2902082" y="4804666"/>
            <a:ext cx="118985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터치하여 닫기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E7902E6-CE70-45BC-BEAE-8E40053EEB6B}"/>
              </a:ext>
            </a:extLst>
          </p:cNvPr>
          <p:cNvGrpSpPr/>
          <p:nvPr/>
        </p:nvGrpSpPr>
        <p:grpSpPr>
          <a:xfrm>
            <a:off x="1753968" y="2528901"/>
            <a:ext cx="1601065" cy="284858"/>
            <a:chOff x="831319" y="2758943"/>
            <a:chExt cx="982877" cy="174871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20DC774-A346-4F1B-B27D-2399C9ECBBFE}"/>
                </a:ext>
              </a:extLst>
            </p:cNvPr>
            <p:cNvGrpSpPr/>
            <p:nvPr/>
          </p:nvGrpSpPr>
          <p:grpSpPr>
            <a:xfrm>
              <a:off x="831319" y="2758943"/>
              <a:ext cx="437619" cy="174871"/>
              <a:chOff x="94019" y="2757677"/>
              <a:chExt cx="437619" cy="179180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0AE34F52-8972-46B7-900E-9E77AEE706CE}"/>
                  </a:ext>
                </a:extLst>
              </p:cNvPr>
              <p:cNvSpPr/>
              <p:nvPr/>
            </p:nvSpPr>
            <p:spPr>
              <a:xfrm>
                <a:off x="94019" y="2757677"/>
                <a:ext cx="437619" cy="16343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DB38809-B8E8-4448-AB05-EBB0A272C4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238" y="2757677"/>
                <a:ext cx="179180" cy="179180"/>
              </a:xfrm>
              <a:prstGeom prst="rect">
                <a:avLst/>
              </a:prstGeom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A7CF8A3B-6CBC-4148-9FF4-0B7454DFFADE}"/>
                </a:ext>
              </a:extLst>
            </p:cNvPr>
            <p:cNvGrpSpPr/>
            <p:nvPr/>
          </p:nvGrpSpPr>
          <p:grpSpPr>
            <a:xfrm>
              <a:off x="1376577" y="2762875"/>
              <a:ext cx="437619" cy="155331"/>
              <a:chOff x="-352684" y="3295644"/>
              <a:chExt cx="437619" cy="155331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D763592E-9337-4127-B1EC-DC52D478CDA4}"/>
                  </a:ext>
                </a:extLst>
              </p:cNvPr>
              <p:cNvSpPr/>
              <p:nvPr/>
            </p:nvSpPr>
            <p:spPr>
              <a:xfrm>
                <a:off x="-352684" y="3295644"/>
                <a:ext cx="437619" cy="15533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C3590C40-719B-457D-8DF5-A49E52E86E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86534" y="3305155"/>
                <a:ext cx="141044" cy="129209"/>
              </a:xfrm>
              <a:prstGeom prst="rect">
                <a:avLst/>
              </a:prstGeom>
            </p:spPr>
          </p:pic>
        </p:grp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514C131-BFAB-4206-8499-A6D447C4D1C0}"/>
              </a:ext>
            </a:extLst>
          </p:cNvPr>
          <p:cNvSpPr/>
          <p:nvPr/>
        </p:nvSpPr>
        <p:spPr>
          <a:xfrm>
            <a:off x="3497011" y="2471870"/>
            <a:ext cx="815445" cy="3701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D3BF78C-82D7-4256-B934-6A0F10CD1F65}"/>
              </a:ext>
            </a:extLst>
          </p:cNvPr>
          <p:cNvSpPr/>
          <p:nvPr/>
        </p:nvSpPr>
        <p:spPr>
          <a:xfrm>
            <a:off x="3548300" y="2535306"/>
            <a:ext cx="712863" cy="25302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4F9301B4-464F-4C4D-984B-C8D244C7A1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362" y="2536807"/>
            <a:ext cx="258738" cy="258738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802318EF-8BFA-402E-AEC0-ECC90E4781DD}"/>
              </a:ext>
            </a:extLst>
          </p:cNvPr>
          <p:cNvSpPr/>
          <p:nvPr/>
        </p:nvSpPr>
        <p:spPr>
          <a:xfrm>
            <a:off x="1685930" y="3008131"/>
            <a:ext cx="3564250" cy="69403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시작화면으로 돌아가시겠습니까</a:t>
            </a:r>
            <a:r>
              <a:rPr lang="en-US" altLang="ko-KR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?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D03C5A4-9279-482E-992D-2192379AD6BE}"/>
              </a:ext>
            </a:extLst>
          </p:cNvPr>
          <p:cNvGrpSpPr/>
          <p:nvPr/>
        </p:nvGrpSpPr>
        <p:grpSpPr>
          <a:xfrm>
            <a:off x="2892308" y="3760704"/>
            <a:ext cx="1034339" cy="741441"/>
            <a:chOff x="3758641" y="4277761"/>
            <a:chExt cx="485510" cy="348026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2E6EB9C-BC41-493F-A792-51925CC01540}"/>
                </a:ext>
              </a:extLst>
            </p:cNvPr>
            <p:cNvSpPr/>
            <p:nvPr/>
          </p:nvSpPr>
          <p:spPr>
            <a:xfrm>
              <a:off x="3758641" y="4292486"/>
              <a:ext cx="485510" cy="3119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011E30CE-9DA4-4EEF-A0BD-436D8C072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6437" y="4277761"/>
              <a:ext cx="348026" cy="348026"/>
            </a:xfrm>
            <a:prstGeom prst="rect">
              <a:avLst/>
            </a:prstGeom>
          </p:spPr>
        </p:pic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25D7E44-7C95-4DCA-BFCD-E64C7031F4B9}"/>
              </a:ext>
            </a:extLst>
          </p:cNvPr>
          <p:cNvSpPr/>
          <p:nvPr/>
        </p:nvSpPr>
        <p:spPr>
          <a:xfrm>
            <a:off x="3451415" y="2406469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9829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D2F2A-5873-4CF3-8368-1E4CF68D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6F0E5E7A-C0D1-4039-9423-6B1C25825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4360174"/>
              </p:ext>
            </p:extLst>
          </p:nvPr>
        </p:nvGraphicFramePr>
        <p:xfrm>
          <a:off x="434753" y="1296400"/>
          <a:ext cx="11309716" cy="400342"/>
        </p:xfrm>
        <a:graphic>
          <a:graphicData uri="http://schemas.openxmlformats.org/drawingml/2006/table">
            <a:tbl>
              <a:tblPr/>
              <a:tblGrid>
                <a:gridCol w="721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59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483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9728">
                  <a:extLst>
                    <a:ext uri="{9D8B030D-6E8A-4147-A177-3AD203B41FA5}">
                      <a16:colId xmlns:a16="http://schemas.microsoft.com/office/drawing/2014/main" val="3162497858"/>
                    </a:ext>
                  </a:extLst>
                </a:gridCol>
                <a:gridCol w="3195692">
                  <a:extLst>
                    <a:ext uri="{9D8B030D-6E8A-4147-A177-3AD203B41FA5}">
                      <a16:colId xmlns:a16="http://schemas.microsoft.com/office/drawing/2014/main" val="946188615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결과 화면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캐릭터가 유저의 플레이 도중 사망한 경우 또는 던전을 클리어 한 경우 등장하는 화면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도형설명</a:t>
                      </a: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56172397-96D9-4F4A-8FFD-237602B9460D}"/>
              </a:ext>
            </a:extLst>
          </p:cNvPr>
          <p:cNvSpPr/>
          <p:nvPr/>
        </p:nvSpPr>
        <p:spPr>
          <a:xfrm>
            <a:off x="8857988" y="1368573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" name="모서리가 둥근 사각형 설명선 15">
            <a:extLst>
              <a:ext uri="{FF2B5EF4-FFF2-40B4-BE49-F238E27FC236}">
                <a16:creationId xmlns:a16="http://schemas.microsoft.com/office/drawing/2014/main" id="{D0514940-4524-4BB0-820C-BB6815A8B5D4}"/>
              </a:ext>
            </a:extLst>
          </p:cNvPr>
          <p:cNvSpPr/>
          <p:nvPr/>
        </p:nvSpPr>
        <p:spPr>
          <a:xfrm>
            <a:off x="10630166" y="1364208"/>
            <a:ext cx="685268" cy="23022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69A196-56A3-416D-A471-499BAFE9241E}"/>
              </a:ext>
            </a:extLst>
          </p:cNvPr>
          <p:cNvSpPr/>
          <p:nvPr/>
        </p:nvSpPr>
        <p:spPr>
          <a:xfrm>
            <a:off x="9737875" y="1395092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43EE1AE-4992-4544-B012-DCD6F3BDB491}"/>
              </a:ext>
            </a:extLst>
          </p:cNvPr>
          <p:cNvGrpSpPr/>
          <p:nvPr/>
        </p:nvGrpSpPr>
        <p:grpSpPr>
          <a:xfrm>
            <a:off x="434753" y="1816989"/>
            <a:ext cx="5738487" cy="3224021"/>
            <a:chOff x="3226756" y="1861917"/>
            <a:chExt cx="5738487" cy="322402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1309487-75D3-4005-B27E-E8CC5A67F334}"/>
                </a:ext>
              </a:extLst>
            </p:cNvPr>
            <p:cNvSpPr/>
            <p:nvPr/>
          </p:nvSpPr>
          <p:spPr>
            <a:xfrm>
              <a:off x="3226756" y="1861917"/>
              <a:ext cx="5738487" cy="32240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DD7DB74-BBFB-430E-93C5-0A7006965B62}"/>
                </a:ext>
              </a:extLst>
            </p:cNvPr>
            <p:cNvSpPr/>
            <p:nvPr/>
          </p:nvSpPr>
          <p:spPr>
            <a:xfrm>
              <a:off x="5323179" y="2102728"/>
              <a:ext cx="1545640" cy="4058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게임 오버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13494A1-CE66-4ED8-890A-DF8738B07524}"/>
                </a:ext>
              </a:extLst>
            </p:cNvPr>
            <p:cNvSpPr/>
            <p:nvPr/>
          </p:nvSpPr>
          <p:spPr>
            <a:xfrm>
              <a:off x="3777539" y="2729267"/>
              <a:ext cx="2139150" cy="16712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게임의 진행 정도 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53675DF-9307-45AB-97DA-B6701D699771}"/>
                </a:ext>
              </a:extLst>
            </p:cNvPr>
            <p:cNvSpPr/>
            <p:nvPr/>
          </p:nvSpPr>
          <p:spPr>
            <a:xfrm>
              <a:off x="6275309" y="2729267"/>
              <a:ext cx="2139150" cy="16712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진행 보상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775FD91-E929-4B35-B51B-6C31778C4C37}"/>
                </a:ext>
              </a:extLst>
            </p:cNvPr>
            <p:cNvSpPr/>
            <p:nvPr/>
          </p:nvSpPr>
          <p:spPr>
            <a:xfrm>
              <a:off x="5323179" y="4621163"/>
              <a:ext cx="1545640" cy="3249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터치하면 대기 화면으로 이동</a:t>
              </a:r>
            </a:p>
          </p:txBody>
        </p:sp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CBD65D-CB58-4FAD-8479-B6EA1663F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379337"/>
              </p:ext>
            </p:extLst>
          </p:nvPr>
        </p:nvGraphicFramePr>
        <p:xfrm>
          <a:off x="6531860" y="1875542"/>
          <a:ext cx="5212609" cy="1497075"/>
        </p:xfrm>
        <a:graphic>
          <a:graphicData uri="http://schemas.openxmlformats.org/drawingml/2006/table">
            <a:tbl>
              <a:tblPr/>
              <a:tblGrid>
                <a:gridCol w="820345">
                  <a:extLst>
                    <a:ext uri="{9D8B030D-6E8A-4147-A177-3AD203B41FA5}">
                      <a16:colId xmlns:a16="http://schemas.microsoft.com/office/drawing/2014/main" val="3906608481"/>
                    </a:ext>
                  </a:extLst>
                </a:gridCol>
                <a:gridCol w="4392264">
                  <a:extLst>
                    <a:ext uri="{9D8B030D-6E8A-4147-A177-3AD203B41FA5}">
                      <a16:colId xmlns:a16="http://schemas.microsoft.com/office/drawing/2014/main" val="3974675167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12696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①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좌측에 게임의 기록 결과를 출력</a:t>
                      </a:r>
                      <a:endParaRPr lang="en-US" altLang="ko-KR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938229577"/>
                  </a:ext>
                </a:extLst>
              </a:tr>
              <a:tr h="2867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②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우측에 해당 결과에 대한 보상을 출력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650483386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ym typeface="Malgun Gothic"/>
                        </a:rPr>
                        <a:t>③</a:t>
                      </a:r>
                      <a:endParaRPr sz="12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 플레이 중에 처음 달성한 기록인 경우 </a:t>
                      </a:r>
                      <a:r>
                        <a:rPr lang="ko-KR" altLang="en-US" sz="1000" dirty="0" err="1"/>
                        <a:t>툴팁을</a:t>
                      </a:r>
                      <a:r>
                        <a:rPr lang="ko-KR" altLang="en-US" sz="1000" dirty="0"/>
                        <a:t> 활용해 유저에게 알려줌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434218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200" u="none" strike="noStrike" cap="none">
                          <a:sym typeface="Malgun Gothic"/>
                        </a:rPr>
                        <a:t>④</a:t>
                      </a:r>
                      <a:endParaRPr sz="12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화면 터치를 통해 결과 화면을 나갈 수 있음을 유저에게 알려줌</a:t>
                      </a:r>
                      <a:endParaRPr lang="en-US" sz="10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2117687667"/>
                  </a:ext>
                </a:extLst>
              </a:tr>
            </a:tbl>
          </a:graphicData>
        </a:graphic>
      </p:graphicFrame>
      <p:sp>
        <p:nvSpPr>
          <p:cNvPr id="14" name="모서리가 둥근 사각형 설명선 15">
            <a:extLst>
              <a:ext uri="{FF2B5EF4-FFF2-40B4-BE49-F238E27FC236}">
                <a16:creationId xmlns:a16="http://schemas.microsoft.com/office/drawing/2014/main" id="{D71F5204-1E4A-4C5A-8574-040A18622D55}"/>
              </a:ext>
            </a:extLst>
          </p:cNvPr>
          <p:cNvSpPr/>
          <p:nvPr/>
        </p:nvSpPr>
        <p:spPr>
          <a:xfrm>
            <a:off x="2782052" y="2564091"/>
            <a:ext cx="1211978" cy="407171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최초 달성</a:t>
            </a:r>
            <a:r>
              <a:rPr lang="en-US" altLang="ko-KR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!!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DD245F-D233-465C-8956-871C653D40EF}"/>
              </a:ext>
            </a:extLst>
          </p:cNvPr>
          <p:cNvSpPr/>
          <p:nvPr/>
        </p:nvSpPr>
        <p:spPr>
          <a:xfrm>
            <a:off x="1038717" y="2684339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9A3A9B4-F4F6-44C3-B3EB-0774715DF050}"/>
              </a:ext>
            </a:extLst>
          </p:cNvPr>
          <p:cNvSpPr/>
          <p:nvPr/>
        </p:nvSpPr>
        <p:spPr>
          <a:xfrm>
            <a:off x="5340350" y="2684339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DF7199-D45A-4AEF-ACBD-00575F272E80}"/>
              </a:ext>
            </a:extLst>
          </p:cNvPr>
          <p:cNvSpPr/>
          <p:nvPr/>
        </p:nvSpPr>
        <p:spPr>
          <a:xfrm>
            <a:off x="2804390" y="2504222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514D77-4C82-4D7F-9EF7-831AABDD57DF}"/>
              </a:ext>
            </a:extLst>
          </p:cNvPr>
          <p:cNvSpPr/>
          <p:nvPr/>
        </p:nvSpPr>
        <p:spPr>
          <a:xfrm>
            <a:off x="2508674" y="4485506"/>
            <a:ext cx="229818" cy="22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9251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1A9B14-68D7-4B68-A7AD-43520A751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026F306-E326-4372-8D49-C75B7BA572F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전투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CC9C50-2FD3-4F00-B9E8-D45DD684AC2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유저의 조작으로 전투가 진행되는 화면</a:t>
            </a:r>
          </a:p>
        </p:txBody>
      </p:sp>
      <p:graphicFrame>
        <p:nvGraphicFramePr>
          <p:cNvPr id="69" name="표 13">
            <a:extLst>
              <a:ext uri="{FF2B5EF4-FFF2-40B4-BE49-F238E27FC236}">
                <a16:creationId xmlns:a16="http://schemas.microsoft.com/office/drawing/2014/main" id="{078733F6-3D80-4467-A663-A0A02A923170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42635813"/>
              </p:ext>
            </p:extLst>
          </p:nvPr>
        </p:nvGraphicFramePr>
        <p:xfrm>
          <a:off x="8966200" y="1908175"/>
          <a:ext cx="2790371" cy="3522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258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2295113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 초상화를 긴 시간 터치하는 것으로 캐릭터의 상세 능력치를 확인할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748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방어막 보유 개수를 보여주는 이미지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공격 받을 때 마다 감소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일정 시간 공격 받지 않을 때 회복됨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963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체력을 이미지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텍스트로 동시에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5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적용된 특성을 보여주는 이미지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터치하는 것으로 효과를 확인 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347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보유한 재화를 표시함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815436"/>
                  </a:ext>
                </a:extLst>
              </a:tr>
            </a:tbl>
          </a:graphicData>
        </a:graphic>
      </p:graphicFrame>
      <p:graphicFrame>
        <p:nvGraphicFramePr>
          <p:cNvPr id="72" name="표 56">
            <a:extLst>
              <a:ext uri="{FF2B5EF4-FFF2-40B4-BE49-F238E27FC236}">
                <a16:creationId xmlns:a16="http://schemas.microsoft.com/office/drawing/2014/main" id="{50A8D965-408B-4CE7-93B7-B5B31A74F403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597598762"/>
              </p:ext>
            </p:extLst>
          </p:nvPr>
        </p:nvGraphicFramePr>
        <p:xfrm>
          <a:off x="8966200" y="5482614"/>
          <a:ext cx="2790371" cy="874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0371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3354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53872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  <p:sp>
        <p:nvSpPr>
          <p:cNvPr id="73" name="화살표: 아래쪽 72">
            <a:extLst>
              <a:ext uri="{FF2B5EF4-FFF2-40B4-BE49-F238E27FC236}">
                <a16:creationId xmlns:a16="http://schemas.microsoft.com/office/drawing/2014/main" id="{54417802-8A8C-4654-92CE-8E650719A4A1}"/>
              </a:ext>
            </a:extLst>
          </p:cNvPr>
          <p:cNvSpPr/>
          <p:nvPr/>
        </p:nvSpPr>
        <p:spPr>
          <a:xfrm>
            <a:off x="10039916" y="6215063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계속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4" name="내용 개체 틀 13" descr="스크린샷이(가) 표시된 사진&#10;&#10;자동 생성된 설명">
            <a:extLst>
              <a:ext uri="{FF2B5EF4-FFF2-40B4-BE49-F238E27FC236}">
                <a16:creationId xmlns:a16="http://schemas.microsoft.com/office/drawing/2014/main" id="{918C42AF-957D-4809-8415-EA1F1110F9B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29" y="2871788"/>
            <a:ext cx="5451243" cy="3087687"/>
          </a:xfrm>
          <a:prstGeom prst="rect">
            <a:avLst/>
          </a:prstGeom>
        </p:spPr>
      </p:pic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1C07008-C89B-464B-B3ED-5022881FD161}"/>
              </a:ext>
            </a:extLst>
          </p:cNvPr>
          <p:cNvSpPr/>
          <p:nvPr/>
        </p:nvSpPr>
        <p:spPr>
          <a:xfrm>
            <a:off x="957640" y="2958177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로고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1303282-A97E-4B40-B38A-F61EA3F480F2}"/>
              </a:ext>
            </a:extLst>
          </p:cNvPr>
          <p:cNvSpPr/>
          <p:nvPr/>
        </p:nvSpPr>
        <p:spPr>
          <a:xfrm>
            <a:off x="957640" y="3405459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82CC50B-75A5-4CE0-BB41-18A3106298AD}"/>
              </a:ext>
            </a:extLst>
          </p:cNvPr>
          <p:cNvSpPr/>
          <p:nvPr/>
        </p:nvSpPr>
        <p:spPr>
          <a:xfrm>
            <a:off x="957640" y="3852741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대기 화면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AB39CADF-1DF5-48A2-AE9D-B102F3FCDD0B}"/>
              </a:ext>
            </a:extLst>
          </p:cNvPr>
          <p:cNvSpPr/>
          <p:nvPr/>
        </p:nvSpPr>
        <p:spPr>
          <a:xfrm>
            <a:off x="957640" y="4295228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11E2FDB4-3C07-4ED2-A6C8-417DEF16C8FB}"/>
              </a:ext>
            </a:extLst>
          </p:cNvPr>
          <p:cNvSpPr/>
          <p:nvPr/>
        </p:nvSpPr>
        <p:spPr>
          <a:xfrm>
            <a:off x="957640" y="4737051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 화면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EC8117A8-1047-4D77-983B-A86E36C55A28}"/>
              </a:ext>
            </a:extLst>
          </p:cNvPr>
          <p:cNvCxnSpPr>
            <a:stCxn id="107" idx="2"/>
            <a:endCxn id="108" idx="0"/>
          </p:cNvCxnSpPr>
          <p:nvPr/>
        </p:nvCxnSpPr>
        <p:spPr>
          <a:xfrm>
            <a:off x="1351683" y="3188422"/>
            <a:ext cx="0" cy="217037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F2A28C7F-FFBE-4E92-8732-BDA65643BBC9}"/>
              </a:ext>
            </a:extLst>
          </p:cNvPr>
          <p:cNvCxnSpPr>
            <a:cxnSpLocks/>
            <a:stCxn id="108" idx="2"/>
            <a:endCxn id="109" idx="0"/>
          </p:cNvCxnSpPr>
          <p:nvPr/>
        </p:nvCxnSpPr>
        <p:spPr>
          <a:xfrm>
            <a:off x="1351683" y="3635704"/>
            <a:ext cx="0" cy="217037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73C4D26-4D1F-49DF-8FDA-4E662EF14795}"/>
              </a:ext>
            </a:extLst>
          </p:cNvPr>
          <p:cNvCxnSpPr>
            <a:cxnSpLocks/>
            <a:stCxn id="109" idx="2"/>
            <a:endCxn id="110" idx="0"/>
          </p:cNvCxnSpPr>
          <p:nvPr/>
        </p:nvCxnSpPr>
        <p:spPr>
          <a:xfrm>
            <a:off x="1351683" y="4082986"/>
            <a:ext cx="0" cy="212242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F0A8DE0A-8149-4399-AF6C-ADF958273F74}"/>
              </a:ext>
            </a:extLst>
          </p:cNvPr>
          <p:cNvCxnSpPr>
            <a:cxnSpLocks/>
            <a:stCxn id="110" idx="2"/>
            <a:endCxn id="111" idx="0"/>
          </p:cNvCxnSpPr>
          <p:nvPr/>
        </p:nvCxnSpPr>
        <p:spPr>
          <a:xfrm>
            <a:off x="1351683" y="4525473"/>
            <a:ext cx="0" cy="211578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33">
            <a:extLst>
              <a:ext uri="{FF2B5EF4-FFF2-40B4-BE49-F238E27FC236}">
                <a16:creationId xmlns:a16="http://schemas.microsoft.com/office/drawing/2014/main" id="{D9B25A60-0EF0-4E46-A116-546766B6D42D}"/>
              </a:ext>
            </a:extLst>
          </p:cNvPr>
          <p:cNvCxnSpPr>
            <a:cxnSpLocks/>
            <a:stCxn id="111" idx="1"/>
            <a:endCxn id="109" idx="1"/>
          </p:cNvCxnSpPr>
          <p:nvPr/>
        </p:nvCxnSpPr>
        <p:spPr>
          <a:xfrm rot="10800000">
            <a:off x="957640" y="3967864"/>
            <a:ext cx="12700" cy="884310"/>
          </a:xfrm>
          <a:prstGeom prst="bentConnector3">
            <a:avLst>
              <a:gd name="adj1" fmla="val 960000"/>
            </a:avLst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3353C31E-F801-400C-9B0D-B220CB06DEDA}"/>
              </a:ext>
            </a:extLst>
          </p:cNvPr>
          <p:cNvCxnSpPr>
            <a:cxnSpLocks/>
            <a:stCxn id="110" idx="3"/>
          </p:cNvCxnSpPr>
          <p:nvPr/>
        </p:nvCxnSpPr>
        <p:spPr>
          <a:xfrm>
            <a:off x="1745726" y="4410351"/>
            <a:ext cx="234003" cy="528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467CEC42-EF16-473C-9C0F-4929BA84480B}"/>
              </a:ext>
            </a:extLst>
          </p:cNvPr>
          <p:cNvSpPr/>
          <p:nvPr/>
        </p:nvSpPr>
        <p:spPr>
          <a:xfrm>
            <a:off x="6696691" y="2569035"/>
            <a:ext cx="685268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</a:p>
        </p:txBody>
      </p:sp>
      <p:sp>
        <p:nvSpPr>
          <p:cNvPr id="136" name="모서리가 둥근 직사각형 20">
            <a:extLst>
              <a:ext uri="{FF2B5EF4-FFF2-40B4-BE49-F238E27FC236}">
                <a16:creationId xmlns:a16="http://schemas.microsoft.com/office/drawing/2014/main" id="{03F9FB3A-CBB3-49B8-AED8-D2A781561051}"/>
              </a:ext>
            </a:extLst>
          </p:cNvPr>
          <p:cNvSpPr/>
          <p:nvPr/>
        </p:nvSpPr>
        <p:spPr>
          <a:xfrm>
            <a:off x="5090148" y="2486389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7" name="모서리가 둥근 직사각형 20">
            <a:extLst>
              <a:ext uri="{FF2B5EF4-FFF2-40B4-BE49-F238E27FC236}">
                <a16:creationId xmlns:a16="http://schemas.microsoft.com/office/drawing/2014/main" id="{168CA15B-9330-437E-9EB8-62D933FD7B1A}"/>
              </a:ext>
            </a:extLst>
          </p:cNvPr>
          <p:cNvSpPr/>
          <p:nvPr/>
        </p:nvSpPr>
        <p:spPr>
          <a:xfrm>
            <a:off x="7774755" y="2951473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일시정지</a:t>
            </a:r>
          </a:p>
        </p:txBody>
      </p:sp>
      <p:cxnSp>
        <p:nvCxnSpPr>
          <p:cNvPr id="138" name="직선 화살표 연결선 33">
            <a:extLst>
              <a:ext uri="{FF2B5EF4-FFF2-40B4-BE49-F238E27FC236}">
                <a16:creationId xmlns:a16="http://schemas.microsoft.com/office/drawing/2014/main" id="{8D436333-040D-42BA-9E20-EB46394E676C}"/>
              </a:ext>
            </a:extLst>
          </p:cNvPr>
          <p:cNvCxnSpPr>
            <a:cxnSpLocks/>
            <a:endCxn id="136" idx="3"/>
          </p:cNvCxnSpPr>
          <p:nvPr/>
        </p:nvCxnSpPr>
        <p:spPr>
          <a:xfrm rot="10800000">
            <a:off x="5775416" y="2600602"/>
            <a:ext cx="877690" cy="57929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33">
            <a:extLst>
              <a:ext uri="{FF2B5EF4-FFF2-40B4-BE49-F238E27FC236}">
                <a16:creationId xmlns:a16="http://schemas.microsoft.com/office/drawing/2014/main" id="{5AEA7DBD-4E5F-4C84-826A-C5E306C46355}"/>
              </a:ext>
            </a:extLst>
          </p:cNvPr>
          <p:cNvCxnSpPr>
            <a:cxnSpLocks/>
            <a:endCxn id="137" idx="2"/>
          </p:cNvCxnSpPr>
          <p:nvPr/>
        </p:nvCxnSpPr>
        <p:spPr>
          <a:xfrm>
            <a:off x="7298542" y="3170090"/>
            <a:ext cx="818847" cy="9806"/>
          </a:xfrm>
          <a:prstGeom prst="bentConnector4">
            <a:avLst>
              <a:gd name="adj1" fmla="val 29078"/>
              <a:gd name="adj2" fmla="val 2431226"/>
            </a:avLst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33">
            <a:extLst>
              <a:ext uri="{FF2B5EF4-FFF2-40B4-BE49-F238E27FC236}">
                <a16:creationId xmlns:a16="http://schemas.microsoft.com/office/drawing/2014/main" id="{23FBA61A-8E9B-453C-8996-16A90ED9ED31}"/>
              </a:ext>
            </a:extLst>
          </p:cNvPr>
          <p:cNvCxnSpPr>
            <a:cxnSpLocks/>
            <a:stCxn id="136" idx="1"/>
            <a:endCxn id="104" idx="0"/>
          </p:cNvCxnSpPr>
          <p:nvPr/>
        </p:nvCxnSpPr>
        <p:spPr>
          <a:xfrm rot="10800000" flipV="1">
            <a:off x="4705352" y="2600600"/>
            <a:ext cx="384797" cy="271187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33">
            <a:extLst>
              <a:ext uri="{FF2B5EF4-FFF2-40B4-BE49-F238E27FC236}">
                <a16:creationId xmlns:a16="http://schemas.microsoft.com/office/drawing/2014/main" id="{211CA761-859C-4630-BC1B-B6C9D2C66BC9}"/>
              </a:ext>
            </a:extLst>
          </p:cNvPr>
          <p:cNvCxnSpPr>
            <a:cxnSpLocks/>
            <a:stCxn id="137" idx="0"/>
            <a:endCxn id="135" idx="3"/>
          </p:cNvCxnSpPr>
          <p:nvPr/>
        </p:nvCxnSpPr>
        <p:spPr>
          <a:xfrm rot="16200000" flipV="1">
            <a:off x="7616017" y="2450101"/>
            <a:ext cx="267315" cy="735430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33">
            <a:extLst>
              <a:ext uri="{FF2B5EF4-FFF2-40B4-BE49-F238E27FC236}">
                <a16:creationId xmlns:a16="http://schemas.microsoft.com/office/drawing/2014/main" id="{49678B8C-6B69-47AF-B343-BA254C173C79}"/>
              </a:ext>
            </a:extLst>
          </p:cNvPr>
          <p:cNvCxnSpPr>
            <a:cxnSpLocks/>
            <a:stCxn id="137" idx="3"/>
            <a:endCxn id="104" idx="3"/>
          </p:cNvCxnSpPr>
          <p:nvPr/>
        </p:nvCxnSpPr>
        <p:spPr>
          <a:xfrm flipH="1">
            <a:off x="7430972" y="3065685"/>
            <a:ext cx="1029051" cy="1349947"/>
          </a:xfrm>
          <a:prstGeom prst="bentConnector3">
            <a:avLst>
              <a:gd name="adj1" fmla="val -22215"/>
            </a:avLst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6FD3AC23-F7D9-45FA-A530-3469EA2FF8B6}"/>
              </a:ext>
            </a:extLst>
          </p:cNvPr>
          <p:cNvSpPr txBox="1"/>
          <p:nvPr/>
        </p:nvSpPr>
        <p:spPr>
          <a:xfrm>
            <a:off x="2066958" y="3042389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E8B3ADC-70A7-4FB2-BDA5-B1BF2D5C3441}"/>
              </a:ext>
            </a:extLst>
          </p:cNvPr>
          <p:cNvSpPr txBox="1"/>
          <p:nvPr/>
        </p:nvSpPr>
        <p:spPr>
          <a:xfrm>
            <a:off x="2438364" y="3179896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819D5F02-1AE1-4FB4-8D85-76E91EDC213B}"/>
              </a:ext>
            </a:extLst>
          </p:cNvPr>
          <p:cNvSpPr txBox="1"/>
          <p:nvPr/>
        </p:nvSpPr>
        <p:spPr>
          <a:xfrm>
            <a:off x="3039750" y="2995086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53D86C5-7B4A-4FE8-8A91-8D51532D46A1}"/>
              </a:ext>
            </a:extLst>
          </p:cNvPr>
          <p:cNvSpPr txBox="1"/>
          <p:nvPr/>
        </p:nvSpPr>
        <p:spPr>
          <a:xfrm>
            <a:off x="3709045" y="3002709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A09DE3F0-C290-4D1B-A1E7-D18F954928EC}"/>
              </a:ext>
            </a:extLst>
          </p:cNvPr>
          <p:cNvSpPr txBox="1"/>
          <p:nvPr/>
        </p:nvSpPr>
        <p:spPr>
          <a:xfrm>
            <a:off x="5730235" y="2979757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2907AF7-784C-4B81-9115-B8AE47CB917B}"/>
              </a:ext>
            </a:extLst>
          </p:cNvPr>
          <p:cNvSpPr txBox="1"/>
          <p:nvPr/>
        </p:nvSpPr>
        <p:spPr>
          <a:xfrm>
            <a:off x="6682753" y="3041536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endParaRPr lang="ko-KR" altLang="en-US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35CEFD64-2037-44E2-9F6B-ED62EFB20FC3}"/>
              </a:ext>
            </a:extLst>
          </p:cNvPr>
          <p:cNvSpPr txBox="1"/>
          <p:nvPr/>
        </p:nvSpPr>
        <p:spPr>
          <a:xfrm>
            <a:off x="6982581" y="3691272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</a:t>
            </a:r>
            <a:endParaRPr lang="ko-KR" altLang="en-US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F4CED426-A26C-4DAC-94BD-7C5BDC90704F}"/>
              </a:ext>
            </a:extLst>
          </p:cNvPr>
          <p:cNvSpPr txBox="1"/>
          <p:nvPr/>
        </p:nvSpPr>
        <p:spPr>
          <a:xfrm>
            <a:off x="3439128" y="3960414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</a:t>
            </a:r>
            <a:endParaRPr lang="ko-KR" altLang="en-US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E1EE26F-D810-4D50-A9B2-2D258AC88BFF}"/>
              </a:ext>
            </a:extLst>
          </p:cNvPr>
          <p:cNvSpPr txBox="1"/>
          <p:nvPr/>
        </p:nvSpPr>
        <p:spPr>
          <a:xfrm>
            <a:off x="7029055" y="4987381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35828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2D830B-A3C6-4DB8-8846-D073A5B39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9FAEDB2-7119-49AF-890D-3B213547C23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전투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9172EC2-D69A-478A-9FC4-73A890099C5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유저의 조작으로 전투가 진행되는 화면</a:t>
            </a:r>
          </a:p>
        </p:txBody>
      </p:sp>
      <p:graphicFrame>
        <p:nvGraphicFramePr>
          <p:cNvPr id="64" name="표 13">
            <a:extLst>
              <a:ext uri="{FF2B5EF4-FFF2-40B4-BE49-F238E27FC236}">
                <a16:creationId xmlns:a16="http://schemas.microsoft.com/office/drawing/2014/main" id="{5423BAFA-07B2-4AEE-AA87-EE0507D39F7C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489477596"/>
              </p:ext>
            </p:extLst>
          </p:nvPr>
        </p:nvGraphicFramePr>
        <p:xfrm>
          <a:off x="8966201" y="1908175"/>
          <a:ext cx="2852102" cy="26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215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2345887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인벤토리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일시정지 이미지와 버튼이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몬스터 또는 플레이어 캐릭터 이미지 상단에 체력을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비전투시 방 진행사항을 보여주는 이미지와 텍스트를 출력함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전투시 사라짐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9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터치 시 무기 교체하여 전투 진행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무기 이미지를 긴 시간 터치하는 것으로 성능을 확인 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389357"/>
                  </a:ext>
                </a:extLst>
              </a:tr>
            </a:tbl>
          </a:graphicData>
        </a:graphic>
      </p:graphicFrame>
      <p:pic>
        <p:nvPicPr>
          <p:cNvPr id="70" name="내용 개체 틀 13" descr="스크린샷이(가) 표시된 사진&#10;&#10;자동 생성된 설명">
            <a:extLst>
              <a:ext uri="{FF2B5EF4-FFF2-40B4-BE49-F238E27FC236}">
                <a16:creationId xmlns:a16="http://schemas.microsoft.com/office/drawing/2014/main" id="{5660C356-3F9D-433A-B2D9-2253D32AB64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29" y="2871788"/>
            <a:ext cx="5451243" cy="3087687"/>
          </a:xfrm>
        </p:spPr>
      </p:pic>
      <p:sp>
        <p:nvSpPr>
          <p:cNvPr id="71" name="직사각형 70">
            <a:extLst>
              <a:ext uri="{FF2B5EF4-FFF2-40B4-BE49-F238E27FC236}">
                <a16:creationId xmlns:a16="http://schemas.microsoft.com/office/drawing/2014/main" id="{B276D941-9CF9-46C8-BA58-5A835F23C730}"/>
              </a:ext>
            </a:extLst>
          </p:cNvPr>
          <p:cNvSpPr/>
          <p:nvPr/>
        </p:nvSpPr>
        <p:spPr>
          <a:xfrm>
            <a:off x="957640" y="2958177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로고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48E05F8-48CF-40CD-8BFC-0D57B316DAB5}"/>
              </a:ext>
            </a:extLst>
          </p:cNvPr>
          <p:cNvSpPr/>
          <p:nvPr/>
        </p:nvSpPr>
        <p:spPr>
          <a:xfrm>
            <a:off x="957640" y="3405459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F28BA95-5E88-4E1D-ABBD-9CA2C48467CD}"/>
              </a:ext>
            </a:extLst>
          </p:cNvPr>
          <p:cNvSpPr/>
          <p:nvPr/>
        </p:nvSpPr>
        <p:spPr>
          <a:xfrm>
            <a:off x="957640" y="3852741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대기 화면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39F1E39-A7C1-4125-99D7-FD5E0B31ADBC}"/>
              </a:ext>
            </a:extLst>
          </p:cNvPr>
          <p:cNvSpPr/>
          <p:nvPr/>
        </p:nvSpPr>
        <p:spPr>
          <a:xfrm>
            <a:off x="957640" y="4295228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37D3336-F3F3-4C11-8ED5-3D71920C21C0}"/>
              </a:ext>
            </a:extLst>
          </p:cNvPr>
          <p:cNvSpPr/>
          <p:nvPr/>
        </p:nvSpPr>
        <p:spPr>
          <a:xfrm>
            <a:off x="957640" y="4737051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 화면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3D178AF4-A3DF-45C8-A690-2FB15D6C4A76}"/>
              </a:ext>
            </a:extLst>
          </p:cNvPr>
          <p:cNvCxnSpPr>
            <a:stCxn id="71" idx="2"/>
            <a:endCxn id="72" idx="0"/>
          </p:cNvCxnSpPr>
          <p:nvPr/>
        </p:nvCxnSpPr>
        <p:spPr>
          <a:xfrm>
            <a:off x="1351683" y="3188422"/>
            <a:ext cx="0" cy="217037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65ACFDF-BB14-4F73-A6C0-9650198CCEA7}"/>
              </a:ext>
            </a:extLst>
          </p:cNvPr>
          <p:cNvCxnSpPr>
            <a:cxnSpLocks/>
            <a:stCxn id="72" idx="2"/>
            <a:endCxn id="73" idx="0"/>
          </p:cNvCxnSpPr>
          <p:nvPr/>
        </p:nvCxnSpPr>
        <p:spPr>
          <a:xfrm>
            <a:off x="1351683" y="3635704"/>
            <a:ext cx="0" cy="217037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913D309A-AF41-4E25-A9BF-946EEB678F8D}"/>
              </a:ext>
            </a:extLst>
          </p:cNvPr>
          <p:cNvCxnSpPr>
            <a:cxnSpLocks/>
            <a:stCxn id="73" idx="2"/>
            <a:endCxn id="74" idx="0"/>
          </p:cNvCxnSpPr>
          <p:nvPr/>
        </p:nvCxnSpPr>
        <p:spPr>
          <a:xfrm>
            <a:off x="1351683" y="4082986"/>
            <a:ext cx="0" cy="212242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7152FBBC-5106-418F-974B-70FCC26DFCD2}"/>
              </a:ext>
            </a:extLst>
          </p:cNvPr>
          <p:cNvCxnSpPr>
            <a:cxnSpLocks/>
            <a:stCxn id="74" idx="2"/>
            <a:endCxn id="75" idx="0"/>
          </p:cNvCxnSpPr>
          <p:nvPr/>
        </p:nvCxnSpPr>
        <p:spPr>
          <a:xfrm>
            <a:off x="1351683" y="4525473"/>
            <a:ext cx="0" cy="211578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33">
            <a:extLst>
              <a:ext uri="{FF2B5EF4-FFF2-40B4-BE49-F238E27FC236}">
                <a16:creationId xmlns:a16="http://schemas.microsoft.com/office/drawing/2014/main" id="{CB12256C-49E3-43E6-9151-1E4C7904BCF5}"/>
              </a:ext>
            </a:extLst>
          </p:cNvPr>
          <p:cNvCxnSpPr>
            <a:cxnSpLocks/>
            <a:stCxn id="75" idx="1"/>
            <a:endCxn id="73" idx="1"/>
          </p:cNvCxnSpPr>
          <p:nvPr/>
        </p:nvCxnSpPr>
        <p:spPr>
          <a:xfrm rot="10800000">
            <a:off x="957640" y="3967864"/>
            <a:ext cx="12700" cy="884310"/>
          </a:xfrm>
          <a:prstGeom prst="bentConnector3">
            <a:avLst>
              <a:gd name="adj1" fmla="val 960000"/>
            </a:avLst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824F29E4-916C-4EEA-9912-19E97B9C8899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1745726" y="4410351"/>
            <a:ext cx="234003" cy="528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96C2ED2-FE14-41F0-9FD4-14E76CEA782B}"/>
              </a:ext>
            </a:extLst>
          </p:cNvPr>
          <p:cNvSpPr/>
          <p:nvPr/>
        </p:nvSpPr>
        <p:spPr>
          <a:xfrm>
            <a:off x="6696691" y="2569035"/>
            <a:ext cx="685268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</a:p>
        </p:txBody>
      </p:sp>
      <p:sp>
        <p:nvSpPr>
          <p:cNvPr id="83" name="모서리가 둥근 직사각형 20">
            <a:extLst>
              <a:ext uri="{FF2B5EF4-FFF2-40B4-BE49-F238E27FC236}">
                <a16:creationId xmlns:a16="http://schemas.microsoft.com/office/drawing/2014/main" id="{FD26664E-9C8F-4A4B-A4A4-A8C45B6B7386}"/>
              </a:ext>
            </a:extLst>
          </p:cNvPr>
          <p:cNvSpPr/>
          <p:nvPr/>
        </p:nvSpPr>
        <p:spPr>
          <a:xfrm>
            <a:off x="5090148" y="2486389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4" name="모서리가 둥근 직사각형 20">
            <a:extLst>
              <a:ext uri="{FF2B5EF4-FFF2-40B4-BE49-F238E27FC236}">
                <a16:creationId xmlns:a16="http://schemas.microsoft.com/office/drawing/2014/main" id="{8643150A-A608-45E6-8AB7-3E489E9CE066}"/>
              </a:ext>
            </a:extLst>
          </p:cNvPr>
          <p:cNvSpPr/>
          <p:nvPr/>
        </p:nvSpPr>
        <p:spPr>
          <a:xfrm>
            <a:off x="7774755" y="2951473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일시정지</a:t>
            </a:r>
          </a:p>
        </p:txBody>
      </p:sp>
      <p:cxnSp>
        <p:nvCxnSpPr>
          <p:cNvPr id="85" name="직선 화살표 연결선 33">
            <a:extLst>
              <a:ext uri="{FF2B5EF4-FFF2-40B4-BE49-F238E27FC236}">
                <a16:creationId xmlns:a16="http://schemas.microsoft.com/office/drawing/2014/main" id="{1F0A717F-75B6-42DB-8509-356C6856848A}"/>
              </a:ext>
            </a:extLst>
          </p:cNvPr>
          <p:cNvCxnSpPr>
            <a:cxnSpLocks/>
            <a:endCxn id="83" idx="3"/>
          </p:cNvCxnSpPr>
          <p:nvPr/>
        </p:nvCxnSpPr>
        <p:spPr>
          <a:xfrm rot="10800000">
            <a:off x="5775416" y="2600602"/>
            <a:ext cx="877690" cy="57929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33">
            <a:extLst>
              <a:ext uri="{FF2B5EF4-FFF2-40B4-BE49-F238E27FC236}">
                <a16:creationId xmlns:a16="http://schemas.microsoft.com/office/drawing/2014/main" id="{CBB0DBC7-A758-4158-B381-D88FD0635F5C}"/>
              </a:ext>
            </a:extLst>
          </p:cNvPr>
          <p:cNvCxnSpPr>
            <a:cxnSpLocks/>
            <a:endCxn id="84" idx="2"/>
          </p:cNvCxnSpPr>
          <p:nvPr/>
        </p:nvCxnSpPr>
        <p:spPr>
          <a:xfrm>
            <a:off x="7298542" y="3170090"/>
            <a:ext cx="818847" cy="9806"/>
          </a:xfrm>
          <a:prstGeom prst="bentConnector4">
            <a:avLst>
              <a:gd name="adj1" fmla="val 29078"/>
              <a:gd name="adj2" fmla="val 2431226"/>
            </a:avLst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33">
            <a:extLst>
              <a:ext uri="{FF2B5EF4-FFF2-40B4-BE49-F238E27FC236}">
                <a16:creationId xmlns:a16="http://schemas.microsoft.com/office/drawing/2014/main" id="{11C482EC-8DC3-4110-84A7-BB83C7DB8D65}"/>
              </a:ext>
            </a:extLst>
          </p:cNvPr>
          <p:cNvCxnSpPr>
            <a:cxnSpLocks/>
            <a:stCxn id="83" idx="1"/>
          </p:cNvCxnSpPr>
          <p:nvPr/>
        </p:nvCxnSpPr>
        <p:spPr>
          <a:xfrm rot="10800000" flipV="1">
            <a:off x="4705352" y="2600600"/>
            <a:ext cx="384797" cy="271187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33">
            <a:extLst>
              <a:ext uri="{FF2B5EF4-FFF2-40B4-BE49-F238E27FC236}">
                <a16:creationId xmlns:a16="http://schemas.microsoft.com/office/drawing/2014/main" id="{022DCB8E-E0D6-4BF7-AE95-B393946ABB88}"/>
              </a:ext>
            </a:extLst>
          </p:cNvPr>
          <p:cNvCxnSpPr>
            <a:cxnSpLocks/>
            <a:stCxn id="84" idx="0"/>
            <a:endCxn id="82" idx="3"/>
          </p:cNvCxnSpPr>
          <p:nvPr/>
        </p:nvCxnSpPr>
        <p:spPr>
          <a:xfrm rot="16200000" flipV="1">
            <a:off x="7616017" y="2450101"/>
            <a:ext cx="267315" cy="735430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33">
            <a:extLst>
              <a:ext uri="{FF2B5EF4-FFF2-40B4-BE49-F238E27FC236}">
                <a16:creationId xmlns:a16="http://schemas.microsoft.com/office/drawing/2014/main" id="{5A1E021E-D2F7-4483-9BA7-8A7ED979609A}"/>
              </a:ext>
            </a:extLst>
          </p:cNvPr>
          <p:cNvCxnSpPr>
            <a:cxnSpLocks/>
            <a:stCxn id="84" idx="3"/>
          </p:cNvCxnSpPr>
          <p:nvPr/>
        </p:nvCxnSpPr>
        <p:spPr>
          <a:xfrm flipH="1">
            <a:off x="7430972" y="3065685"/>
            <a:ext cx="1029051" cy="1349947"/>
          </a:xfrm>
          <a:prstGeom prst="bentConnector3">
            <a:avLst>
              <a:gd name="adj1" fmla="val -22215"/>
            </a:avLst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DE326EE0-0A66-469B-A22A-B067E3E63DE6}"/>
              </a:ext>
            </a:extLst>
          </p:cNvPr>
          <p:cNvSpPr txBox="1"/>
          <p:nvPr/>
        </p:nvSpPr>
        <p:spPr>
          <a:xfrm>
            <a:off x="2066958" y="3042389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F1A55D6-001C-4120-B606-2CF223444485}"/>
              </a:ext>
            </a:extLst>
          </p:cNvPr>
          <p:cNvSpPr txBox="1"/>
          <p:nvPr/>
        </p:nvSpPr>
        <p:spPr>
          <a:xfrm>
            <a:off x="2438364" y="3179896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4DA4736-86AF-4FC3-95D5-98747C9688B0}"/>
              </a:ext>
            </a:extLst>
          </p:cNvPr>
          <p:cNvSpPr txBox="1"/>
          <p:nvPr/>
        </p:nvSpPr>
        <p:spPr>
          <a:xfrm>
            <a:off x="3039750" y="2995086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77CB7A7-F017-4984-B4F4-A39C6CC19EAA}"/>
              </a:ext>
            </a:extLst>
          </p:cNvPr>
          <p:cNvSpPr txBox="1"/>
          <p:nvPr/>
        </p:nvSpPr>
        <p:spPr>
          <a:xfrm>
            <a:off x="3709045" y="3002709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AD824F8-831E-44DC-B191-097F5E65FCD3}"/>
              </a:ext>
            </a:extLst>
          </p:cNvPr>
          <p:cNvSpPr txBox="1"/>
          <p:nvPr/>
        </p:nvSpPr>
        <p:spPr>
          <a:xfrm>
            <a:off x="5730235" y="2979757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AD43D17-D6DF-4CE4-BC5A-6EC3946640E4}"/>
              </a:ext>
            </a:extLst>
          </p:cNvPr>
          <p:cNvSpPr txBox="1"/>
          <p:nvPr/>
        </p:nvSpPr>
        <p:spPr>
          <a:xfrm>
            <a:off x="6682753" y="3041536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endParaRPr lang="ko-KR" alt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9C7E22E-EA10-4DEF-B26E-B377E7D5830B}"/>
              </a:ext>
            </a:extLst>
          </p:cNvPr>
          <p:cNvSpPr txBox="1"/>
          <p:nvPr/>
        </p:nvSpPr>
        <p:spPr>
          <a:xfrm>
            <a:off x="6982581" y="3691272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</a:t>
            </a:r>
            <a:endParaRPr lang="ko-KR" alt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80F8977-C057-43A0-B8DC-529D9E1FB926}"/>
              </a:ext>
            </a:extLst>
          </p:cNvPr>
          <p:cNvSpPr txBox="1"/>
          <p:nvPr/>
        </p:nvSpPr>
        <p:spPr>
          <a:xfrm>
            <a:off x="3439128" y="3960414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</a:t>
            </a:r>
            <a:endParaRPr lang="ko-KR" alt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C0F1FCD-4E42-44CB-965F-DB77F6CA2B7F}"/>
              </a:ext>
            </a:extLst>
          </p:cNvPr>
          <p:cNvSpPr txBox="1"/>
          <p:nvPr/>
        </p:nvSpPr>
        <p:spPr>
          <a:xfrm>
            <a:off x="7029055" y="4987381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9</a:t>
            </a:r>
            <a:endParaRPr lang="ko-KR" altLang="en-US" dirty="0"/>
          </a:p>
        </p:txBody>
      </p:sp>
      <p:graphicFrame>
        <p:nvGraphicFramePr>
          <p:cNvPr id="102" name="표 56">
            <a:extLst>
              <a:ext uri="{FF2B5EF4-FFF2-40B4-BE49-F238E27FC236}">
                <a16:creationId xmlns:a16="http://schemas.microsoft.com/office/drawing/2014/main" id="{E8743408-BB87-41D7-93C2-84C81AF985EC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835766689"/>
              </p:ext>
            </p:extLst>
          </p:nvPr>
        </p:nvGraphicFramePr>
        <p:xfrm>
          <a:off x="8966200" y="4675889"/>
          <a:ext cx="2852102" cy="1623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102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3315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128739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  <p:sp>
        <p:nvSpPr>
          <p:cNvPr id="103" name="화살표: 아래쪽 102">
            <a:extLst>
              <a:ext uri="{FF2B5EF4-FFF2-40B4-BE49-F238E27FC236}">
                <a16:creationId xmlns:a16="http://schemas.microsoft.com/office/drawing/2014/main" id="{9262D3C1-D73C-4962-9F4F-7F603F5112D2}"/>
              </a:ext>
            </a:extLst>
          </p:cNvPr>
          <p:cNvSpPr/>
          <p:nvPr/>
        </p:nvSpPr>
        <p:spPr>
          <a:xfrm>
            <a:off x="10070782" y="6071954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계속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4824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ADC54C-893D-4E78-B39D-48D8ED03C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FAE1E88-B211-479D-A1D2-654CB6EBDF6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전투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35DC805-368D-47F8-9D20-C4949609708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보스방에 유저가 입장했을 때 </a:t>
            </a:r>
            <a:r>
              <a:rPr lang="en-US" altLang="ko-KR" dirty="0"/>
              <a:t>UI </a:t>
            </a:r>
            <a:r>
              <a:rPr lang="ko-KR" altLang="en-US" dirty="0"/>
              <a:t>변경되는 요소 표현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F3BC78-AEA2-4FB9-AF45-0D16A72974F7}"/>
              </a:ext>
            </a:extLst>
          </p:cNvPr>
          <p:cNvSpPr txBox="1"/>
          <p:nvPr/>
        </p:nvSpPr>
        <p:spPr>
          <a:xfrm>
            <a:off x="4904460" y="2825750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821C2E-F38A-4F33-A580-528F4B38ED32}"/>
              </a:ext>
            </a:extLst>
          </p:cNvPr>
          <p:cNvSpPr txBox="1"/>
          <p:nvPr/>
        </p:nvSpPr>
        <p:spPr>
          <a:xfrm>
            <a:off x="4904460" y="3068638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dirty="0"/>
          </a:p>
        </p:txBody>
      </p:sp>
      <p:pic>
        <p:nvPicPr>
          <p:cNvPr id="32" name="내용 개체 틀 8">
            <a:extLst>
              <a:ext uri="{FF2B5EF4-FFF2-40B4-BE49-F238E27FC236}">
                <a16:creationId xmlns:a16="http://schemas.microsoft.com/office/drawing/2014/main" id="{2D27C86F-57B4-4BD6-B475-A7C8E50E487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625" y="2871788"/>
            <a:ext cx="5445451" cy="3087687"/>
          </a:xfr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32DAF9A-0DBB-4FCD-821E-7852FCB73999}"/>
              </a:ext>
            </a:extLst>
          </p:cNvPr>
          <p:cNvSpPr txBox="1"/>
          <p:nvPr/>
        </p:nvSpPr>
        <p:spPr>
          <a:xfrm>
            <a:off x="2016500" y="3298193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CC59EF4-4303-42C0-AEE9-CA7D2F160523}"/>
              </a:ext>
            </a:extLst>
          </p:cNvPr>
          <p:cNvSpPr/>
          <p:nvPr/>
        </p:nvSpPr>
        <p:spPr>
          <a:xfrm>
            <a:off x="2856011" y="3574443"/>
            <a:ext cx="1474235" cy="16680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CE13A25-3F9F-445D-994F-59C29DDC5B34}"/>
              </a:ext>
            </a:extLst>
          </p:cNvPr>
          <p:cNvSpPr/>
          <p:nvPr/>
        </p:nvSpPr>
        <p:spPr>
          <a:xfrm>
            <a:off x="2862892" y="3578295"/>
            <a:ext cx="1178682" cy="16680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425B3A-CAB0-4D86-864C-B28398D25FD4}"/>
              </a:ext>
            </a:extLst>
          </p:cNvPr>
          <p:cNvSpPr txBox="1"/>
          <p:nvPr/>
        </p:nvSpPr>
        <p:spPr>
          <a:xfrm>
            <a:off x="3393439" y="3504218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9F243509-1443-4F91-ADAB-2C0DD0DF6E72}"/>
              </a:ext>
            </a:extLst>
          </p:cNvPr>
          <p:cNvSpPr/>
          <p:nvPr/>
        </p:nvSpPr>
        <p:spPr>
          <a:xfrm>
            <a:off x="3066621" y="3811477"/>
            <a:ext cx="1061715" cy="115935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몬스터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F94677D-478E-4C7C-8136-91199154258D}"/>
              </a:ext>
            </a:extLst>
          </p:cNvPr>
          <p:cNvSpPr/>
          <p:nvPr/>
        </p:nvSpPr>
        <p:spPr>
          <a:xfrm>
            <a:off x="1001442" y="2966157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로고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3E913BC-674B-44ED-B3A5-06645AFBAAC9}"/>
              </a:ext>
            </a:extLst>
          </p:cNvPr>
          <p:cNvSpPr/>
          <p:nvPr/>
        </p:nvSpPr>
        <p:spPr>
          <a:xfrm>
            <a:off x="1001442" y="3413439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7C258C-25E8-44C1-A5BB-6B79FB7720EB}"/>
              </a:ext>
            </a:extLst>
          </p:cNvPr>
          <p:cNvSpPr/>
          <p:nvPr/>
        </p:nvSpPr>
        <p:spPr>
          <a:xfrm>
            <a:off x="1001442" y="3860721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대기 화면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3B46579-E5A4-4D44-BBA2-69D27FD49D47}"/>
              </a:ext>
            </a:extLst>
          </p:cNvPr>
          <p:cNvSpPr/>
          <p:nvPr/>
        </p:nvSpPr>
        <p:spPr>
          <a:xfrm>
            <a:off x="1001442" y="4303208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B6535D7-9FD4-4BDD-BDA0-2FBA40B03059}"/>
              </a:ext>
            </a:extLst>
          </p:cNvPr>
          <p:cNvSpPr/>
          <p:nvPr/>
        </p:nvSpPr>
        <p:spPr>
          <a:xfrm>
            <a:off x="1001442" y="4745031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 화면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70B36D7-F22E-4F22-ABB7-481E67441FAC}"/>
              </a:ext>
            </a:extLst>
          </p:cNvPr>
          <p:cNvCxnSpPr>
            <a:stCxn id="38" idx="2"/>
            <a:endCxn id="39" idx="0"/>
          </p:cNvCxnSpPr>
          <p:nvPr/>
        </p:nvCxnSpPr>
        <p:spPr>
          <a:xfrm>
            <a:off x="1395485" y="3196402"/>
            <a:ext cx="0" cy="217037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CEDC41E-1B1A-40D8-9C0B-E021CE582629}"/>
              </a:ext>
            </a:extLst>
          </p:cNvPr>
          <p:cNvCxnSpPr>
            <a:cxnSpLocks/>
            <a:stCxn id="39" idx="2"/>
            <a:endCxn id="40" idx="0"/>
          </p:cNvCxnSpPr>
          <p:nvPr/>
        </p:nvCxnSpPr>
        <p:spPr>
          <a:xfrm>
            <a:off x="1395485" y="3643684"/>
            <a:ext cx="0" cy="217037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4E2FA5B-2F9A-40FC-820B-550C6DA40E88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>
            <a:off x="1395485" y="4090966"/>
            <a:ext cx="0" cy="212242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46CB9D7-4923-4ABA-AF6A-0294A84913E4}"/>
              </a:ext>
            </a:extLst>
          </p:cNvPr>
          <p:cNvCxnSpPr>
            <a:cxnSpLocks/>
            <a:stCxn id="41" idx="2"/>
            <a:endCxn id="42" idx="0"/>
          </p:cNvCxnSpPr>
          <p:nvPr/>
        </p:nvCxnSpPr>
        <p:spPr>
          <a:xfrm>
            <a:off x="1395485" y="4533453"/>
            <a:ext cx="0" cy="211578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33">
            <a:extLst>
              <a:ext uri="{FF2B5EF4-FFF2-40B4-BE49-F238E27FC236}">
                <a16:creationId xmlns:a16="http://schemas.microsoft.com/office/drawing/2014/main" id="{B2FEB576-3D5A-4C48-BD3F-08EFDD6CFAD7}"/>
              </a:ext>
            </a:extLst>
          </p:cNvPr>
          <p:cNvCxnSpPr>
            <a:cxnSpLocks/>
            <a:stCxn id="42" idx="1"/>
            <a:endCxn id="40" idx="1"/>
          </p:cNvCxnSpPr>
          <p:nvPr/>
        </p:nvCxnSpPr>
        <p:spPr>
          <a:xfrm rot="10800000">
            <a:off x="1001442" y="3975844"/>
            <a:ext cx="12700" cy="884310"/>
          </a:xfrm>
          <a:prstGeom prst="bentConnector3">
            <a:avLst>
              <a:gd name="adj1" fmla="val 960000"/>
            </a:avLst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8A952E7-6E99-44AA-AB3C-7A9B7D7C24CD}"/>
              </a:ext>
            </a:extLst>
          </p:cNvPr>
          <p:cNvCxnSpPr>
            <a:cxnSpLocks/>
            <a:stCxn id="41" idx="3"/>
            <a:endCxn id="32" idx="1"/>
          </p:cNvCxnSpPr>
          <p:nvPr/>
        </p:nvCxnSpPr>
        <p:spPr>
          <a:xfrm flipV="1">
            <a:off x="1789528" y="4415632"/>
            <a:ext cx="193097" cy="2699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표 13">
            <a:extLst>
              <a:ext uri="{FF2B5EF4-FFF2-40B4-BE49-F238E27FC236}">
                <a16:creationId xmlns:a16="http://schemas.microsoft.com/office/drawing/2014/main" id="{EE46099F-031A-474C-BE9E-917FB1D80356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496873814"/>
              </p:ext>
            </p:extLst>
          </p:nvPr>
        </p:nvGraphicFramePr>
        <p:xfrm>
          <a:off x="8966201" y="1908175"/>
          <a:ext cx="2819400" cy="2923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410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2318990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현제 효과 적용 중인 버프를 이미지로 캐릭터 상태정보 하단에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보스 몬스터의 이름이 텍스트로 출력됨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보스 몬스터의 현제 체력을 이미지와 수치 값을 텍스트로 출력해 유저에게 정보로 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보스 몬스터 캐릭터 상단에 기존의 </a:t>
                      </a:r>
                      <a:r>
                        <a:rPr lang="ko-KR" altLang="en-US" sz="1000" dirty="0" err="1"/>
                        <a:t>몬스터들</a:t>
                      </a:r>
                      <a:r>
                        <a:rPr lang="ko-KR" altLang="en-US" sz="1000" dirty="0"/>
                        <a:t> 보다 상대적으로 더 큰 체력 바를 이미지로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389357"/>
                  </a:ext>
                </a:extLst>
              </a:tr>
            </a:tbl>
          </a:graphicData>
        </a:graphic>
      </p:graphicFrame>
      <p:graphicFrame>
        <p:nvGraphicFramePr>
          <p:cNvPr id="54" name="표 56">
            <a:extLst>
              <a:ext uri="{FF2B5EF4-FFF2-40B4-BE49-F238E27FC236}">
                <a16:creationId xmlns:a16="http://schemas.microsoft.com/office/drawing/2014/main" id="{606588ED-97DB-4C80-89D0-9EBE2E1D6A7F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779605300"/>
              </p:ext>
            </p:extLst>
          </p:nvPr>
        </p:nvGraphicFramePr>
        <p:xfrm>
          <a:off x="8966200" y="4970830"/>
          <a:ext cx="2819400" cy="1357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3354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102148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21AF994D-C744-4CAC-809B-8D665700BDD5}"/>
              </a:ext>
            </a:extLst>
          </p:cNvPr>
          <p:cNvSpPr txBox="1"/>
          <p:nvPr/>
        </p:nvSpPr>
        <p:spPr>
          <a:xfrm>
            <a:off x="4505661" y="2891761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6DA8813-5E14-4BDB-89F7-95DF0102615E}"/>
              </a:ext>
            </a:extLst>
          </p:cNvPr>
          <p:cNvSpPr txBox="1"/>
          <p:nvPr/>
        </p:nvSpPr>
        <p:spPr>
          <a:xfrm>
            <a:off x="4522599" y="3114676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5295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C39B4-3DBB-44BE-9F47-E294761E1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C53A3B8-038F-4D0A-B410-101467BF446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인벤토리 팝업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FBB0BE1-FEFE-47FA-8144-00CE2BFE5F8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 화면</a:t>
            </a:r>
            <a:r>
              <a:rPr lang="en-US" altLang="ko-KR" dirty="0"/>
              <a:t>, </a:t>
            </a:r>
            <a:r>
              <a:rPr lang="ko-KR" altLang="en-US" dirty="0"/>
              <a:t>대기 화면에서 인벤토리 버튼을 눌렀을 때 등장하는 </a:t>
            </a:r>
            <a:r>
              <a:rPr lang="ko-KR" altLang="en-US" dirty="0" err="1"/>
              <a:t>팝업창</a:t>
            </a:r>
            <a:r>
              <a:rPr lang="ko-KR" altLang="en-US" dirty="0"/>
              <a:t> 화면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4C79539B-BF58-436F-911B-F7D6754A14B1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876937145"/>
              </p:ext>
            </p:extLst>
          </p:nvPr>
        </p:nvGraphicFramePr>
        <p:xfrm>
          <a:off x="8966200" y="1908175"/>
          <a:ext cx="2819400" cy="2695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410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2318990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착용중인 무기에 따라 출력되는 캐릭터의 외형이 변경됨 </a:t>
                      </a: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전투 화면에서도 캐릭터 출력을 동일하게 진행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착용된 무기에 따라 캐릭터의 성능 값이 변경되는 것을 유저가 확인하기 쉽도록 하기 쉽도록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아이템의 분류별로 구분해 탭으로 나눠서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보유중인 재화의 양을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389357"/>
                  </a:ext>
                </a:extLst>
              </a:tr>
            </a:tbl>
          </a:graphicData>
        </a:graphic>
      </p:graphicFrame>
      <p:graphicFrame>
        <p:nvGraphicFramePr>
          <p:cNvPr id="9" name="표 56">
            <a:extLst>
              <a:ext uri="{FF2B5EF4-FFF2-40B4-BE49-F238E27FC236}">
                <a16:creationId xmlns:a16="http://schemas.microsoft.com/office/drawing/2014/main" id="{8CAEDF23-2C33-4870-A866-4C365D3927E3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4261094738"/>
              </p:ext>
            </p:extLst>
          </p:nvPr>
        </p:nvGraphicFramePr>
        <p:xfrm>
          <a:off x="8966200" y="5121275"/>
          <a:ext cx="2819400" cy="12853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3354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949422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  <p:pic>
        <p:nvPicPr>
          <p:cNvPr id="21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9DD5D7E4-9BA7-4A01-89CA-B64EEB8A4E5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625" y="2871788"/>
            <a:ext cx="5445451" cy="3087687"/>
          </a:xfr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589838-556A-4548-9511-2C8315C67774}"/>
              </a:ext>
            </a:extLst>
          </p:cNvPr>
          <p:cNvSpPr/>
          <p:nvPr/>
        </p:nvSpPr>
        <p:spPr>
          <a:xfrm>
            <a:off x="1982625" y="2871788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0">
            <a:extLst>
              <a:ext uri="{FF2B5EF4-FFF2-40B4-BE49-F238E27FC236}">
                <a16:creationId xmlns:a16="http://schemas.microsoft.com/office/drawing/2014/main" id="{A5FAF6ED-2B48-4BCD-AE35-F4A7CAB500E2}"/>
              </a:ext>
            </a:extLst>
          </p:cNvPr>
          <p:cNvSpPr/>
          <p:nvPr/>
        </p:nvSpPr>
        <p:spPr>
          <a:xfrm>
            <a:off x="1982625" y="3019425"/>
            <a:ext cx="5445450" cy="2792412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26DAC23-D2E5-46C9-B5AB-0C11B73F9685}"/>
              </a:ext>
            </a:extLst>
          </p:cNvPr>
          <p:cNvSpPr/>
          <p:nvPr/>
        </p:nvSpPr>
        <p:spPr>
          <a:xfrm>
            <a:off x="4317409" y="3096200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9E601F6-85E0-46F5-AD57-02E67D15F7EA}"/>
              </a:ext>
            </a:extLst>
          </p:cNvPr>
          <p:cNvSpPr/>
          <p:nvPr/>
        </p:nvSpPr>
        <p:spPr>
          <a:xfrm>
            <a:off x="4551345" y="3399430"/>
            <a:ext cx="775882" cy="3172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C433BD2-5B7C-4468-9AFC-32ED4F7C6D8E}"/>
              </a:ext>
            </a:extLst>
          </p:cNvPr>
          <p:cNvSpPr/>
          <p:nvPr/>
        </p:nvSpPr>
        <p:spPr>
          <a:xfrm>
            <a:off x="5471216" y="3399430"/>
            <a:ext cx="775882" cy="3172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9874F9F-65E9-4E8E-B782-7772C9865D43}"/>
              </a:ext>
            </a:extLst>
          </p:cNvPr>
          <p:cNvSpPr/>
          <p:nvPr/>
        </p:nvSpPr>
        <p:spPr>
          <a:xfrm>
            <a:off x="6391087" y="3399430"/>
            <a:ext cx="775882" cy="3172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87" name="모서리가 둥근 직사각형 20">
            <a:extLst>
              <a:ext uri="{FF2B5EF4-FFF2-40B4-BE49-F238E27FC236}">
                <a16:creationId xmlns:a16="http://schemas.microsoft.com/office/drawing/2014/main" id="{49226F5C-B426-4218-AFDA-06B12B454319}"/>
              </a:ext>
            </a:extLst>
          </p:cNvPr>
          <p:cNvSpPr/>
          <p:nvPr/>
        </p:nvSpPr>
        <p:spPr>
          <a:xfrm>
            <a:off x="4367052" y="3629131"/>
            <a:ext cx="2946039" cy="2061457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8" name="모서리가 둥근 직사각형 20">
            <a:extLst>
              <a:ext uri="{FF2B5EF4-FFF2-40B4-BE49-F238E27FC236}">
                <a16:creationId xmlns:a16="http://schemas.microsoft.com/office/drawing/2014/main" id="{273940E9-834F-425F-A078-BC5AC42DC4F4}"/>
              </a:ext>
            </a:extLst>
          </p:cNvPr>
          <p:cNvSpPr/>
          <p:nvPr/>
        </p:nvSpPr>
        <p:spPr>
          <a:xfrm>
            <a:off x="2114550" y="3399430"/>
            <a:ext cx="2251620" cy="229115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DDA9058-E8A9-46FF-A0C8-20CDD34559D1}"/>
              </a:ext>
            </a:extLst>
          </p:cNvPr>
          <p:cNvSpPr/>
          <p:nvPr/>
        </p:nvSpPr>
        <p:spPr>
          <a:xfrm>
            <a:off x="2306911" y="3629131"/>
            <a:ext cx="775882" cy="95113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이미지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F9D0A55-56C9-4EF1-9A40-F9A03232B750}"/>
              </a:ext>
            </a:extLst>
          </p:cNvPr>
          <p:cNvSpPr/>
          <p:nvPr/>
        </p:nvSpPr>
        <p:spPr>
          <a:xfrm>
            <a:off x="2471642" y="4863154"/>
            <a:ext cx="717124" cy="58522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E43EBC5-E219-431E-A267-53DE03F42697}"/>
              </a:ext>
            </a:extLst>
          </p:cNvPr>
          <p:cNvSpPr/>
          <p:nvPr/>
        </p:nvSpPr>
        <p:spPr>
          <a:xfrm>
            <a:off x="3316580" y="4860766"/>
            <a:ext cx="717124" cy="58522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7420C05D-9281-4AF0-A187-44055617820F}"/>
              </a:ext>
            </a:extLst>
          </p:cNvPr>
          <p:cNvSpPr/>
          <p:nvPr/>
        </p:nvSpPr>
        <p:spPr>
          <a:xfrm>
            <a:off x="2563435" y="48961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1D5D93B-659F-45E4-92B4-3018B85F13A9}"/>
              </a:ext>
            </a:extLst>
          </p:cNvPr>
          <p:cNvSpPr/>
          <p:nvPr/>
        </p:nvSpPr>
        <p:spPr>
          <a:xfrm>
            <a:off x="3408373" y="4900822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34FFAB6-5EAF-4D67-8B5D-3F915567BC1E}"/>
              </a:ext>
            </a:extLst>
          </p:cNvPr>
          <p:cNvSpPr/>
          <p:nvPr/>
        </p:nvSpPr>
        <p:spPr>
          <a:xfrm>
            <a:off x="4499474" y="3889939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D223ADD-4ABB-4CE8-8A5F-E3B24641C990}"/>
              </a:ext>
            </a:extLst>
          </p:cNvPr>
          <p:cNvSpPr/>
          <p:nvPr/>
        </p:nvSpPr>
        <p:spPr>
          <a:xfrm>
            <a:off x="5219850" y="3889939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876AD81-EF6F-44A5-804E-24191FD79B44}"/>
              </a:ext>
            </a:extLst>
          </p:cNvPr>
          <p:cNvSpPr/>
          <p:nvPr/>
        </p:nvSpPr>
        <p:spPr>
          <a:xfrm>
            <a:off x="5940226" y="3889939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203285B-6748-4964-B2C4-7C5E975469D9}"/>
              </a:ext>
            </a:extLst>
          </p:cNvPr>
          <p:cNvSpPr/>
          <p:nvPr/>
        </p:nvSpPr>
        <p:spPr>
          <a:xfrm>
            <a:off x="6655844" y="3889939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C947D67-F910-47D5-9604-EC47DF519129}"/>
              </a:ext>
            </a:extLst>
          </p:cNvPr>
          <p:cNvSpPr/>
          <p:nvPr/>
        </p:nvSpPr>
        <p:spPr>
          <a:xfrm>
            <a:off x="4499474" y="4723139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C002F98-C637-4060-BCBD-04030DBC5EF8}"/>
              </a:ext>
            </a:extLst>
          </p:cNvPr>
          <p:cNvSpPr/>
          <p:nvPr/>
        </p:nvSpPr>
        <p:spPr>
          <a:xfrm>
            <a:off x="5219850" y="4723139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423E648-3AEB-4857-8ADB-8C944B914A76}"/>
              </a:ext>
            </a:extLst>
          </p:cNvPr>
          <p:cNvSpPr/>
          <p:nvPr/>
        </p:nvSpPr>
        <p:spPr>
          <a:xfrm>
            <a:off x="5940226" y="4723139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D35FA23-AEAE-405F-8635-F9E04E9E30EE}"/>
              </a:ext>
            </a:extLst>
          </p:cNvPr>
          <p:cNvSpPr/>
          <p:nvPr/>
        </p:nvSpPr>
        <p:spPr>
          <a:xfrm>
            <a:off x="6655844" y="4723139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1023BFF8-45CD-44D3-8B9B-94D169527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756" y="4777974"/>
            <a:ext cx="405236" cy="343301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B59AB1AF-16B4-46BD-8C0D-FCFD82576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765" y="4777974"/>
            <a:ext cx="405236" cy="343301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99191F8A-32FF-486A-BF72-C913DBD25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188" y="4777974"/>
            <a:ext cx="405236" cy="343301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2975A951-B631-4B40-9F4C-239B813B8E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379" y="4777974"/>
            <a:ext cx="405236" cy="343301"/>
          </a:xfrm>
          <a:prstGeom prst="rect">
            <a:avLst/>
          </a:prstGeom>
        </p:spPr>
      </p:pic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3E3CA3F-52A0-4C24-B977-38AB33391F3D}"/>
              </a:ext>
            </a:extLst>
          </p:cNvPr>
          <p:cNvSpPr/>
          <p:nvPr/>
        </p:nvSpPr>
        <p:spPr>
          <a:xfrm>
            <a:off x="5170312" y="4446493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8EB16BA-C81F-444F-8EAC-0C4D2E6FD918}"/>
              </a:ext>
            </a:extLst>
          </p:cNvPr>
          <p:cNvSpPr/>
          <p:nvPr/>
        </p:nvSpPr>
        <p:spPr>
          <a:xfrm>
            <a:off x="5876392" y="4446493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1D80E217-D828-48AB-A806-734C93CA2169}"/>
              </a:ext>
            </a:extLst>
          </p:cNvPr>
          <p:cNvSpPr/>
          <p:nvPr/>
        </p:nvSpPr>
        <p:spPr>
          <a:xfrm>
            <a:off x="6589802" y="4446493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AD2E44E-29AD-4290-A1C0-3256CA5C4A40}"/>
              </a:ext>
            </a:extLst>
          </p:cNvPr>
          <p:cNvSpPr/>
          <p:nvPr/>
        </p:nvSpPr>
        <p:spPr>
          <a:xfrm>
            <a:off x="6589802" y="5284920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F2B4244F-B9C7-413D-A1E3-C6599991E147}"/>
              </a:ext>
            </a:extLst>
          </p:cNvPr>
          <p:cNvSpPr/>
          <p:nvPr/>
        </p:nvSpPr>
        <p:spPr>
          <a:xfrm>
            <a:off x="5890880" y="5284920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68ECE1D-1083-4E0E-9DD6-B75051CB4AE4}"/>
              </a:ext>
            </a:extLst>
          </p:cNvPr>
          <p:cNvSpPr/>
          <p:nvPr/>
        </p:nvSpPr>
        <p:spPr>
          <a:xfrm>
            <a:off x="5153957" y="5284920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D2309E22-87E2-4608-84D5-B6ACC098F81A}"/>
              </a:ext>
            </a:extLst>
          </p:cNvPr>
          <p:cNvSpPr/>
          <p:nvPr/>
        </p:nvSpPr>
        <p:spPr>
          <a:xfrm>
            <a:off x="4449503" y="5284920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8554AFBC-F08A-41EE-A739-810E06F47F81}"/>
              </a:ext>
            </a:extLst>
          </p:cNvPr>
          <p:cNvSpPr/>
          <p:nvPr/>
        </p:nvSpPr>
        <p:spPr>
          <a:xfrm>
            <a:off x="4446416" y="4446493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0" name="모서리가 둥근 사각형 설명선 15">
            <a:extLst>
              <a:ext uri="{FF2B5EF4-FFF2-40B4-BE49-F238E27FC236}">
                <a16:creationId xmlns:a16="http://schemas.microsoft.com/office/drawing/2014/main" id="{C2656D8B-8595-46D9-8115-5368B01CD44F}"/>
              </a:ext>
            </a:extLst>
          </p:cNvPr>
          <p:cNvSpPr/>
          <p:nvPr/>
        </p:nvSpPr>
        <p:spPr>
          <a:xfrm>
            <a:off x="4483406" y="4626586"/>
            <a:ext cx="1064151" cy="357508"/>
          </a:xfrm>
          <a:prstGeom prst="wedgeRoundRectCallout">
            <a:avLst>
              <a:gd name="adj1" fmla="val -23468"/>
              <a:gd name="adj2" fmla="val -108999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설명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1050F66D-4964-4AB2-93EB-5AFDB3CE838E}"/>
              </a:ext>
            </a:extLst>
          </p:cNvPr>
          <p:cNvSpPr/>
          <p:nvPr/>
        </p:nvSpPr>
        <p:spPr>
          <a:xfrm>
            <a:off x="3198500" y="3629131"/>
            <a:ext cx="985129" cy="95113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성능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C62AB672-BA59-4B40-950A-6A74964C4EFC}"/>
              </a:ext>
            </a:extLst>
          </p:cNvPr>
          <p:cNvSpPr/>
          <p:nvPr/>
        </p:nvSpPr>
        <p:spPr>
          <a:xfrm>
            <a:off x="7082391" y="3079009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8BF0CD1-BCF5-40D0-A965-B117D70D995A}"/>
              </a:ext>
            </a:extLst>
          </p:cNvPr>
          <p:cNvSpPr/>
          <p:nvPr/>
        </p:nvSpPr>
        <p:spPr>
          <a:xfrm>
            <a:off x="7572064" y="3398673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대기 화면 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/ 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24" name="직선 화살표 연결선 33">
            <a:extLst>
              <a:ext uri="{FF2B5EF4-FFF2-40B4-BE49-F238E27FC236}">
                <a16:creationId xmlns:a16="http://schemas.microsoft.com/office/drawing/2014/main" id="{843B8414-87D3-4A25-B10F-79DE002124BD}"/>
              </a:ext>
            </a:extLst>
          </p:cNvPr>
          <p:cNvCxnSpPr>
            <a:cxnSpLocks/>
            <a:stCxn id="122" idx="3"/>
            <a:endCxn id="123" idx="0"/>
          </p:cNvCxnSpPr>
          <p:nvPr/>
        </p:nvCxnSpPr>
        <p:spPr>
          <a:xfrm>
            <a:off x="7294117" y="3165401"/>
            <a:ext cx="826463" cy="23327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478B7BB-3936-47E4-AA6E-AAD906EBC8C1}"/>
              </a:ext>
            </a:extLst>
          </p:cNvPr>
          <p:cNvSpPr/>
          <p:nvPr/>
        </p:nvSpPr>
        <p:spPr>
          <a:xfrm>
            <a:off x="6391380" y="3105498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재화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719E425-BA11-43A1-9ED6-248B16D95B4D}"/>
              </a:ext>
            </a:extLst>
          </p:cNvPr>
          <p:cNvSpPr txBox="1"/>
          <p:nvPr/>
        </p:nvSpPr>
        <p:spPr>
          <a:xfrm>
            <a:off x="2306307" y="3629131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E49B2B8-2F2C-40A8-92CB-5D6E807B8D19}"/>
              </a:ext>
            </a:extLst>
          </p:cNvPr>
          <p:cNvSpPr txBox="1"/>
          <p:nvPr/>
        </p:nvSpPr>
        <p:spPr>
          <a:xfrm>
            <a:off x="3197618" y="3629131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94844004-9766-45E4-BD2D-80110AC8ABD6}"/>
              </a:ext>
            </a:extLst>
          </p:cNvPr>
          <p:cNvSpPr txBox="1"/>
          <p:nvPr/>
        </p:nvSpPr>
        <p:spPr>
          <a:xfrm>
            <a:off x="4536165" y="3398099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A0D691B-D3F0-401E-82D5-37B156BB1586}"/>
              </a:ext>
            </a:extLst>
          </p:cNvPr>
          <p:cNvSpPr txBox="1"/>
          <p:nvPr/>
        </p:nvSpPr>
        <p:spPr>
          <a:xfrm>
            <a:off x="6319242" y="3026900"/>
            <a:ext cx="258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347471E-EC7B-47F1-A0C4-A390A8F4C11A}"/>
              </a:ext>
            </a:extLst>
          </p:cNvPr>
          <p:cNvSpPr txBox="1"/>
          <p:nvPr/>
        </p:nvSpPr>
        <p:spPr>
          <a:xfrm>
            <a:off x="2522112" y="4872632"/>
            <a:ext cx="258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D8387A2B-BEB2-4620-8355-F583DE9B396F}"/>
              </a:ext>
            </a:extLst>
          </p:cNvPr>
          <p:cNvSpPr txBox="1"/>
          <p:nvPr/>
        </p:nvSpPr>
        <p:spPr>
          <a:xfrm>
            <a:off x="4498095" y="3871868"/>
            <a:ext cx="258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endParaRPr lang="ko-KR" altLang="en-US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7AF762A-3065-408D-8283-A12FE9435DB3}"/>
              </a:ext>
            </a:extLst>
          </p:cNvPr>
          <p:cNvSpPr txBox="1"/>
          <p:nvPr/>
        </p:nvSpPr>
        <p:spPr>
          <a:xfrm>
            <a:off x="4475429" y="4613363"/>
            <a:ext cx="258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</a:t>
            </a:r>
            <a:endParaRPr lang="ko-KR" altLang="en-US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2F80AF2-10B3-422D-905D-3E55F855E111}"/>
              </a:ext>
            </a:extLst>
          </p:cNvPr>
          <p:cNvSpPr txBox="1"/>
          <p:nvPr/>
        </p:nvSpPr>
        <p:spPr>
          <a:xfrm>
            <a:off x="5924653" y="4704819"/>
            <a:ext cx="258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21257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C39B4-3DBB-44BE-9F47-E294761E1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C53A3B8-038F-4D0A-B410-101467BF446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FBB0BE1-FEFE-47FA-8144-00CE2BFE5F8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4C79539B-BF58-436F-911B-F7D6754A14B1}"/>
              </a:ext>
            </a:extLst>
          </p:cNvPr>
          <p:cNvGraphicFramePr>
            <a:graphicFrameLocks noGrp="1"/>
          </p:cNvGraphicFramePr>
          <p:nvPr>
            <p:ph sz="quarter" idx="11"/>
          </p:nvPr>
        </p:nvGraphicFramePr>
        <p:xfrm>
          <a:off x="8966200" y="1908175"/>
          <a:ext cx="2819400" cy="2923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410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2318990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현제 효과 적용 중인 버프를 이미지로 캐릭터 상태정보 하단에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보스 몬스터의 이름이 텍스트로 출력됨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보스 몬스터의 현제 체력을 이미지와 수치 값을 텍스트로 출력해 유저에게 정보로 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보스 몬스터 캐릭터 상단에 기존의 </a:t>
                      </a:r>
                      <a:r>
                        <a:rPr lang="ko-KR" altLang="en-US" sz="1000" dirty="0" err="1"/>
                        <a:t>몬스터들</a:t>
                      </a:r>
                      <a:r>
                        <a:rPr lang="ko-KR" altLang="en-US" sz="1000" dirty="0"/>
                        <a:t> 보다 상대적으로 더 큰 체력 바를 이미지로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389357"/>
                  </a:ext>
                </a:extLst>
              </a:tr>
            </a:tbl>
          </a:graphicData>
        </a:graphic>
      </p:graphicFrame>
      <p:graphicFrame>
        <p:nvGraphicFramePr>
          <p:cNvPr id="9" name="표 56">
            <a:extLst>
              <a:ext uri="{FF2B5EF4-FFF2-40B4-BE49-F238E27FC236}">
                <a16:creationId xmlns:a16="http://schemas.microsoft.com/office/drawing/2014/main" id="{8CAEDF23-2C33-4870-A866-4C365D3927E3}"/>
              </a:ext>
            </a:extLst>
          </p:cNvPr>
          <p:cNvGraphicFramePr>
            <a:graphicFrameLocks noGrp="1"/>
          </p:cNvGraphicFramePr>
          <p:nvPr>
            <p:ph sz="quarter" idx="14"/>
          </p:nvPr>
        </p:nvGraphicFramePr>
        <p:xfrm>
          <a:off x="8966200" y="5121275"/>
          <a:ext cx="2819400" cy="12853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3354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949422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  <p:pic>
        <p:nvPicPr>
          <p:cNvPr id="21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9DD5D7E4-9BA7-4A01-89CA-B64EEB8A4E5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625" y="2871788"/>
            <a:ext cx="5445451" cy="3087687"/>
          </a:xfr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589838-556A-4548-9511-2C8315C67774}"/>
              </a:ext>
            </a:extLst>
          </p:cNvPr>
          <p:cNvSpPr/>
          <p:nvPr/>
        </p:nvSpPr>
        <p:spPr>
          <a:xfrm>
            <a:off x="1982625" y="2871788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0">
            <a:extLst>
              <a:ext uri="{FF2B5EF4-FFF2-40B4-BE49-F238E27FC236}">
                <a16:creationId xmlns:a16="http://schemas.microsoft.com/office/drawing/2014/main" id="{A5FAF6ED-2B48-4BCD-AE35-F4A7CAB500E2}"/>
              </a:ext>
            </a:extLst>
          </p:cNvPr>
          <p:cNvSpPr/>
          <p:nvPr/>
        </p:nvSpPr>
        <p:spPr>
          <a:xfrm>
            <a:off x="1982625" y="3019425"/>
            <a:ext cx="5445450" cy="2792412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C62AB672-BA59-4B40-950A-6A74964C4EFC}"/>
              </a:ext>
            </a:extLst>
          </p:cNvPr>
          <p:cNvSpPr/>
          <p:nvPr/>
        </p:nvSpPr>
        <p:spPr>
          <a:xfrm>
            <a:off x="7082391" y="3079009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8BF0CD1-BCF5-40D0-A965-B117D70D995A}"/>
              </a:ext>
            </a:extLst>
          </p:cNvPr>
          <p:cNvSpPr/>
          <p:nvPr/>
        </p:nvSpPr>
        <p:spPr>
          <a:xfrm>
            <a:off x="7572064" y="3398673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24" name="직선 화살표 연결선 33">
            <a:extLst>
              <a:ext uri="{FF2B5EF4-FFF2-40B4-BE49-F238E27FC236}">
                <a16:creationId xmlns:a16="http://schemas.microsoft.com/office/drawing/2014/main" id="{843B8414-87D3-4A25-B10F-79DE002124BD}"/>
              </a:ext>
            </a:extLst>
          </p:cNvPr>
          <p:cNvCxnSpPr>
            <a:cxnSpLocks/>
            <a:stCxn id="122" idx="3"/>
            <a:endCxn id="123" idx="0"/>
          </p:cNvCxnSpPr>
          <p:nvPr/>
        </p:nvCxnSpPr>
        <p:spPr>
          <a:xfrm>
            <a:off x="7294117" y="3165401"/>
            <a:ext cx="826463" cy="23327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B4A3902-6719-427A-82E5-41CF630252A2}"/>
              </a:ext>
            </a:extLst>
          </p:cNvPr>
          <p:cNvSpPr/>
          <p:nvPr/>
        </p:nvSpPr>
        <p:spPr>
          <a:xfrm>
            <a:off x="4194816" y="3104243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8277B08-05F1-4550-9FB7-6226B20F5057}"/>
              </a:ext>
            </a:extLst>
          </p:cNvPr>
          <p:cNvSpPr/>
          <p:nvPr/>
        </p:nvSpPr>
        <p:spPr>
          <a:xfrm>
            <a:off x="6391380" y="3105498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6994CAA-94EA-493B-82C7-9A0EBF20CD14}"/>
              </a:ext>
            </a:extLst>
          </p:cNvPr>
          <p:cNvGrpSpPr/>
          <p:nvPr/>
        </p:nvGrpSpPr>
        <p:grpSpPr>
          <a:xfrm>
            <a:off x="2108975" y="3369819"/>
            <a:ext cx="5192749" cy="2125467"/>
            <a:chOff x="827651" y="2622671"/>
            <a:chExt cx="5192749" cy="2125467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26DAC23-D2E5-46C9-B5AB-0C11B73F9685}"/>
                </a:ext>
              </a:extLst>
            </p:cNvPr>
            <p:cNvSpPr/>
            <p:nvPr/>
          </p:nvSpPr>
          <p:spPr>
            <a:xfrm>
              <a:off x="4317409" y="3096200"/>
              <a:ext cx="775882" cy="2037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인벤토리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2FB19C4-1156-4CF5-A8F0-183222BA63CD}"/>
                </a:ext>
              </a:extLst>
            </p:cNvPr>
            <p:cNvSpPr/>
            <p:nvPr/>
          </p:nvSpPr>
          <p:spPr>
            <a:xfrm>
              <a:off x="944212" y="2622744"/>
              <a:ext cx="508950" cy="1805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상점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4EA4E1B-1CE6-4041-AE4C-D46256B1F35D}"/>
                </a:ext>
              </a:extLst>
            </p:cNvPr>
            <p:cNvSpPr/>
            <p:nvPr/>
          </p:nvSpPr>
          <p:spPr>
            <a:xfrm>
              <a:off x="1534611" y="2622744"/>
              <a:ext cx="534902" cy="1805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강화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816154F-268D-4FC9-A992-3183A20CE280}"/>
                </a:ext>
              </a:extLst>
            </p:cNvPr>
            <p:cNvSpPr/>
            <p:nvPr/>
          </p:nvSpPr>
          <p:spPr>
            <a:xfrm>
              <a:off x="2150962" y="2622744"/>
              <a:ext cx="534902" cy="1805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45CB2A3-FAE7-45EC-B293-EB161964EB4C}"/>
                </a:ext>
              </a:extLst>
            </p:cNvPr>
            <p:cNvSpPr/>
            <p:nvPr/>
          </p:nvSpPr>
          <p:spPr>
            <a:xfrm>
              <a:off x="2769097" y="2622744"/>
              <a:ext cx="534902" cy="1805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합성</a:t>
              </a:r>
            </a:p>
          </p:txBody>
        </p:sp>
        <p:sp>
          <p:nvSpPr>
            <p:cNvPr id="53" name="모서리가 둥근 직사각형 20">
              <a:extLst>
                <a:ext uri="{FF2B5EF4-FFF2-40B4-BE49-F238E27FC236}">
                  <a16:creationId xmlns:a16="http://schemas.microsoft.com/office/drawing/2014/main" id="{D6E73A1B-6D8E-474C-AA48-A6887194AB99}"/>
                </a:ext>
              </a:extLst>
            </p:cNvPr>
            <p:cNvSpPr/>
            <p:nvPr/>
          </p:nvSpPr>
          <p:spPr>
            <a:xfrm>
              <a:off x="827651" y="2803244"/>
              <a:ext cx="2857500" cy="1938813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EE9B9603-69CE-4D5B-A3FE-5F014EDCCBE0}"/>
                </a:ext>
              </a:extLst>
            </p:cNvPr>
            <p:cNvSpPr/>
            <p:nvPr/>
          </p:nvSpPr>
          <p:spPr>
            <a:xfrm>
              <a:off x="1019919" y="2956628"/>
              <a:ext cx="504825" cy="4930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6B65401-8662-4F61-ADC9-C8B324B102F6}"/>
                </a:ext>
              </a:extLst>
            </p:cNvPr>
            <p:cNvSpPr/>
            <p:nvPr/>
          </p:nvSpPr>
          <p:spPr>
            <a:xfrm>
              <a:off x="2027008" y="2956628"/>
              <a:ext cx="504825" cy="4930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94F27CC-20E5-4188-B905-FD93C931049C}"/>
                </a:ext>
              </a:extLst>
            </p:cNvPr>
            <p:cNvSpPr/>
            <p:nvPr/>
          </p:nvSpPr>
          <p:spPr>
            <a:xfrm>
              <a:off x="1077227" y="3019984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0D928A4-F7AC-4D79-850B-224FDF9420E7}"/>
                </a:ext>
              </a:extLst>
            </p:cNvPr>
            <p:cNvSpPr/>
            <p:nvPr/>
          </p:nvSpPr>
          <p:spPr>
            <a:xfrm>
              <a:off x="2088276" y="3019984"/>
              <a:ext cx="400698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재료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59B8133-C525-4B15-B01E-5CE1F5FDA2AB}"/>
                </a:ext>
              </a:extLst>
            </p:cNvPr>
            <p:cNvSpPr/>
            <p:nvPr/>
          </p:nvSpPr>
          <p:spPr>
            <a:xfrm>
              <a:off x="3041431" y="3019984"/>
              <a:ext cx="400698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결과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5C9861B7-E054-4ACB-BA67-2C7E01B32FF1}"/>
                </a:ext>
              </a:extLst>
            </p:cNvPr>
            <p:cNvSpPr/>
            <p:nvPr/>
          </p:nvSpPr>
          <p:spPr>
            <a:xfrm>
              <a:off x="1573691" y="3013988"/>
              <a:ext cx="400698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E3DAB49E-CDEC-4ECF-9973-F5ACE6324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3776" y="3055602"/>
              <a:ext cx="295081" cy="295081"/>
            </a:xfrm>
            <a:prstGeom prst="rect">
              <a:avLst/>
            </a:prstGeom>
          </p:spPr>
        </p:pic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4C32E1A-68B1-40CD-90AA-C93B2874E179}"/>
                </a:ext>
              </a:extLst>
            </p:cNvPr>
            <p:cNvSpPr/>
            <p:nvPr/>
          </p:nvSpPr>
          <p:spPr>
            <a:xfrm>
              <a:off x="2584452" y="3013988"/>
              <a:ext cx="400698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62" name="같음 기호 61">
              <a:extLst>
                <a:ext uri="{FF2B5EF4-FFF2-40B4-BE49-F238E27FC236}">
                  <a16:creationId xmlns:a16="http://schemas.microsoft.com/office/drawing/2014/main" id="{F3698C15-A839-4D0C-B0FE-A0A1715788A3}"/>
                </a:ext>
              </a:extLst>
            </p:cNvPr>
            <p:cNvSpPr/>
            <p:nvPr/>
          </p:nvSpPr>
          <p:spPr>
            <a:xfrm>
              <a:off x="2626393" y="3113804"/>
              <a:ext cx="312226" cy="187556"/>
            </a:xfrm>
            <a:prstGeom prst="mathEqua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6DCDFAD4-EC9D-4F68-80E9-7A342786DA93}"/>
                </a:ext>
              </a:extLst>
            </p:cNvPr>
            <p:cNvSpPr/>
            <p:nvPr/>
          </p:nvSpPr>
          <p:spPr>
            <a:xfrm>
              <a:off x="1147382" y="4301192"/>
              <a:ext cx="978782" cy="1471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강화 시 </a:t>
              </a:r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필요 금액</a:t>
              </a:r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3245884-A897-49DF-99E3-D648E31A6202}"/>
                </a:ext>
              </a:extLst>
            </p:cNvPr>
            <p:cNvSpPr/>
            <p:nvPr/>
          </p:nvSpPr>
          <p:spPr>
            <a:xfrm>
              <a:off x="2378386" y="4130676"/>
              <a:ext cx="1021128" cy="47786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3C3BBCD-6BD7-4245-BC10-D1458DDD1AE4}"/>
                </a:ext>
              </a:extLst>
            </p:cNvPr>
            <p:cNvSpPr/>
            <p:nvPr/>
          </p:nvSpPr>
          <p:spPr>
            <a:xfrm>
              <a:off x="2529264" y="4194091"/>
              <a:ext cx="690626" cy="15227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강화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B45D6BB-D31C-4016-9A23-968D7ACA3BD0}"/>
                </a:ext>
              </a:extLst>
            </p:cNvPr>
            <p:cNvSpPr/>
            <p:nvPr/>
          </p:nvSpPr>
          <p:spPr>
            <a:xfrm>
              <a:off x="1019918" y="3481860"/>
              <a:ext cx="1131044" cy="5701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강화 이전 무기 능력치</a:t>
              </a:r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3FC8678-2CDF-41D6-826A-5306087AE925}"/>
                </a:ext>
              </a:extLst>
            </p:cNvPr>
            <p:cNvSpPr/>
            <p:nvPr/>
          </p:nvSpPr>
          <p:spPr>
            <a:xfrm>
              <a:off x="2379658" y="3481860"/>
              <a:ext cx="1131044" cy="5701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강화 이후 무기 능력치</a:t>
              </a:r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A33974D5-D18E-4980-9FA1-403F4C1E37DE}"/>
                </a:ext>
              </a:extLst>
            </p:cNvPr>
            <p:cNvGrpSpPr/>
            <p:nvPr/>
          </p:nvGrpSpPr>
          <p:grpSpPr>
            <a:xfrm>
              <a:off x="2120135" y="3678153"/>
              <a:ext cx="322179" cy="178282"/>
              <a:chOff x="3055556" y="4427251"/>
              <a:chExt cx="322179" cy="178282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A495E50F-FF4E-4A7F-8A21-E3CC5BC06120}"/>
                  </a:ext>
                </a:extLst>
              </p:cNvPr>
              <p:cNvSpPr/>
              <p:nvPr/>
            </p:nvSpPr>
            <p:spPr>
              <a:xfrm>
                <a:off x="3055556" y="4427251"/>
                <a:ext cx="322179" cy="1782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endParaRPr>
              </a:p>
            </p:txBody>
          </p:sp>
          <p:sp>
            <p:nvSpPr>
              <p:cNvPr id="70" name="화살표: 오른쪽 69">
                <a:extLst>
                  <a:ext uri="{FF2B5EF4-FFF2-40B4-BE49-F238E27FC236}">
                    <a16:creationId xmlns:a16="http://schemas.microsoft.com/office/drawing/2014/main" id="{3DEECD94-0A9A-4FFD-8E3C-57D2175CC7B5}"/>
                  </a:ext>
                </a:extLst>
              </p:cNvPr>
              <p:cNvSpPr/>
              <p:nvPr/>
            </p:nvSpPr>
            <p:spPr>
              <a:xfrm>
                <a:off x="3070449" y="4443977"/>
                <a:ext cx="292392" cy="14483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54BA57A2-9835-4F6B-8CA3-F9057FCEA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426" y="4320905"/>
              <a:ext cx="396712" cy="299496"/>
            </a:xfrm>
            <a:prstGeom prst="rect">
              <a:avLst/>
            </a:prstGeom>
          </p:spPr>
        </p:pic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48F3A72-15B1-4D5C-8F70-31D2300982C4}"/>
                </a:ext>
              </a:extLst>
            </p:cNvPr>
            <p:cNvSpPr/>
            <p:nvPr/>
          </p:nvSpPr>
          <p:spPr>
            <a:xfrm>
              <a:off x="4040618" y="2622671"/>
              <a:ext cx="508950" cy="1805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7CD281D-7AF9-4DC9-9F1C-63E83895AB66}"/>
                </a:ext>
              </a:extLst>
            </p:cNvPr>
            <p:cNvSpPr/>
            <p:nvPr/>
          </p:nvSpPr>
          <p:spPr>
            <a:xfrm>
              <a:off x="4631017" y="2622671"/>
              <a:ext cx="534902" cy="1805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소비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13C996D8-9DA4-4541-9403-ECB22B7F11C8}"/>
                </a:ext>
              </a:extLst>
            </p:cNvPr>
            <p:cNvSpPr/>
            <p:nvPr/>
          </p:nvSpPr>
          <p:spPr>
            <a:xfrm>
              <a:off x="5247368" y="2622671"/>
              <a:ext cx="534902" cy="1805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재료</a:t>
              </a:r>
            </a:p>
          </p:txBody>
        </p:sp>
        <p:sp>
          <p:nvSpPr>
            <p:cNvPr id="75" name="모서리가 둥근 직사각형 20">
              <a:extLst>
                <a:ext uri="{FF2B5EF4-FFF2-40B4-BE49-F238E27FC236}">
                  <a16:creationId xmlns:a16="http://schemas.microsoft.com/office/drawing/2014/main" id="{87A8C10F-4945-4370-BF5E-FA38C4782274}"/>
                </a:ext>
              </a:extLst>
            </p:cNvPr>
            <p:cNvSpPr/>
            <p:nvPr/>
          </p:nvSpPr>
          <p:spPr>
            <a:xfrm>
              <a:off x="3753644" y="2803171"/>
              <a:ext cx="2266756" cy="1944967"/>
            </a:xfrm>
            <a:prstGeom prst="roundRect">
              <a:avLst>
                <a:gd name="adj" fmla="val 1287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749D945-EBCA-4FF9-8EB7-E54029386258}"/>
                </a:ext>
              </a:extLst>
            </p:cNvPr>
            <p:cNvSpPr/>
            <p:nvPr/>
          </p:nvSpPr>
          <p:spPr>
            <a:xfrm>
              <a:off x="3853758" y="2975064"/>
              <a:ext cx="459320" cy="4485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D666865-E730-4EB3-8D22-3321ED37B726}"/>
                </a:ext>
              </a:extLst>
            </p:cNvPr>
            <p:cNvSpPr/>
            <p:nvPr/>
          </p:nvSpPr>
          <p:spPr>
            <a:xfrm>
              <a:off x="4392594" y="2975064"/>
              <a:ext cx="459320" cy="4485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F7F2F28-CF1D-4909-A738-8F4F091647E7}"/>
                </a:ext>
              </a:extLst>
            </p:cNvPr>
            <p:cNvSpPr/>
            <p:nvPr/>
          </p:nvSpPr>
          <p:spPr>
            <a:xfrm>
              <a:off x="4929835" y="2975064"/>
              <a:ext cx="459320" cy="4485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3D67243-B300-419B-B6C1-2CBA756D3EA2}"/>
                </a:ext>
              </a:extLst>
            </p:cNvPr>
            <p:cNvSpPr/>
            <p:nvPr/>
          </p:nvSpPr>
          <p:spPr>
            <a:xfrm>
              <a:off x="5476346" y="2975064"/>
              <a:ext cx="459320" cy="4485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3CF56A07-C5B9-405F-BFCF-89B6F026C6BC}"/>
                </a:ext>
              </a:extLst>
            </p:cNvPr>
            <p:cNvSpPr/>
            <p:nvPr/>
          </p:nvSpPr>
          <p:spPr>
            <a:xfrm>
              <a:off x="3853758" y="3452929"/>
              <a:ext cx="459320" cy="4485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B859BD3F-3CDA-4A94-99EB-33ABE81EAEED}"/>
                </a:ext>
              </a:extLst>
            </p:cNvPr>
            <p:cNvSpPr/>
            <p:nvPr/>
          </p:nvSpPr>
          <p:spPr>
            <a:xfrm>
              <a:off x="4392594" y="3457692"/>
              <a:ext cx="459320" cy="4485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4DC7D1E1-D945-4F72-9B18-78A637CA1A3A}"/>
                </a:ext>
              </a:extLst>
            </p:cNvPr>
            <p:cNvSpPr/>
            <p:nvPr/>
          </p:nvSpPr>
          <p:spPr>
            <a:xfrm>
              <a:off x="4929835" y="3452929"/>
              <a:ext cx="459320" cy="4485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1ED15187-E5A7-4B84-8256-A6799F8D6E07}"/>
                </a:ext>
              </a:extLst>
            </p:cNvPr>
            <p:cNvSpPr/>
            <p:nvPr/>
          </p:nvSpPr>
          <p:spPr>
            <a:xfrm>
              <a:off x="5476346" y="3452929"/>
              <a:ext cx="459320" cy="4485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1B9553D8-897A-4D97-9D94-FC2F23631BDF}"/>
                </a:ext>
              </a:extLst>
            </p:cNvPr>
            <p:cNvGrpSpPr/>
            <p:nvPr/>
          </p:nvGrpSpPr>
          <p:grpSpPr>
            <a:xfrm>
              <a:off x="3887775" y="3005693"/>
              <a:ext cx="2009876" cy="871654"/>
              <a:chOff x="4819549" y="3632330"/>
              <a:chExt cx="2693324" cy="1168056"/>
            </a:xfrm>
          </p:grpSpPr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0362C517-5BA7-4156-B336-6B76C43578BB}"/>
                  </a:ext>
                </a:extLst>
              </p:cNvPr>
              <p:cNvSpPr/>
              <p:nvPr/>
            </p:nvSpPr>
            <p:spPr>
              <a:xfrm>
                <a:off x="4819549" y="3632330"/>
                <a:ext cx="536954" cy="5069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4FFF3AE2-E87B-4520-A024-1842E8E82953}"/>
                  </a:ext>
                </a:extLst>
              </p:cNvPr>
              <p:cNvSpPr/>
              <p:nvPr/>
            </p:nvSpPr>
            <p:spPr>
              <a:xfrm>
                <a:off x="5539925" y="3632330"/>
                <a:ext cx="536954" cy="5069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58DBDCE1-FB84-4268-A707-911EDD69B97D}"/>
                  </a:ext>
                </a:extLst>
              </p:cNvPr>
              <p:cNvSpPr/>
              <p:nvPr/>
            </p:nvSpPr>
            <p:spPr>
              <a:xfrm>
                <a:off x="6260301" y="3632330"/>
                <a:ext cx="536954" cy="5069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CFAE33DF-B4B3-4348-B13F-0B3618E5A983}"/>
                  </a:ext>
                </a:extLst>
              </p:cNvPr>
              <p:cNvSpPr/>
              <p:nvPr/>
            </p:nvSpPr>
            <p:spPr>
              <a:xfrm>
                <a:off x="6975919" y="3632330"/>
                <a:ext cx="536954" cy="5069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51743043-748F-44D1-A775-A1D1FB9C03B2}"/>
                  </a:ext>
                </a:extLst>
              </p:cNvPr>
              <p:cNvSpPr/>
              <p:nvPr/>
            </p:nvSpPr>
            <p:spPr>
              <a:xfrm>
                <a:off x="4819549" y="4293440"/>
                <a:ext cx="536954" cy="5069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5DF3D6C1-6948-4142-8CD5-6A282E612D27}"/>
                  </a:ext>
                </a:extLst>
              </p:cNvPr>
              <p:cNvSpPr/>
              <p:nvPr/>
            </p:nvSpPr>
            <p:spPr>
              <a:xfrm>
                <a:off x="5539925" y="4293440"/>
                <a:ext cx="536954" cy="5069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38A32149-94D2-4A4B-9B86-07EF2629C020}"/>
                  </a:ext>
                </a:extLst>
              </p:cNvPr>
              <p:cNvSpPr/>
              <p:nvPr/>
            </p:nvSpPr>
            <p:spPr>
              <a:xfrm>
                <a:off x="6260301" y="4293440"/>
                <a:ext cx="536954" cy="5069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29098A50-F902-4B19-AAF5-E91B260396D3}"/>
                  </a:ext>
                </a:extLst>
              </p:cNvPr>
              <p:cNvSpPr/>
              <p:nvPr/>
            </p:nvSpPr>
            <p:spPr>
              <a:xfrm>
                <a:off x="6975919" y="4293440"/>
                <a:ext cx="536954" cy="5069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</p:grp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A5551DB5-44D2-43D4-BC67-DF4E3AED0FB7}"/>
                </a:ext>
              </a:extLst>
            </p:cNvPr>
            <p:cNvGrpSpPr/>
            <p:nvPr/>
          </p:nvGrpSpPr>
          <p:grpSpPr>
            <a:xfrm>
              <a:off x="3878408" y="4121716"/>
              <a:ext cx="996561" cy="448588"/>
              <a:chOff x="3850758" y="6212847"/>
              <a:chExt cx="996561" cy="448588"/>
            </a:xfrm>
          </p:grpSpPr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D5CF190D-8371-46A8-BD6C-7104A02A62B1}"/>
                  </a:ext>
                </a:extLst>
              </p:cNvPr>
              <p:cNvSpPr/>
              <p:nvPr/>
            </p:nvSpPr>
            <p:spPr>
              <a:xfrm>
                <a:off x="3850758" y="6212847"/>
                <a:ext cx="459320" cy="44858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07943D11-0E0E-4E67-BE0A-C3210832A859}"/>
                  </a:ext>
                </a:extLst>
              </p:cNvPr>
              <p:cNvSpPr/>
              <p:nvPr/>
            </p:nvSpPr>
            <p:spPr>
              <a:xfrm>
                <a:off x="4387999" y="6212847"/>
                <a:ext cx="459320" cy="44858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07EDB28B-FE1E-4EEB-A07F-5386983555B8}"/>
                  </a:ext>
                </a:extLst>
              </p:cNvPr>
              <p:cNvSpPr/>
              <p:nvPr/>
            </p:nvSpPr>
            <p:spPr>
              <a:xfrm>
                <a:off x="3882471" y="6256670"/>
                <a:ext cx="400699" cy="3783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착용</a:t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</a:t>
                </a:r>
              </a:p>
            </p:txBody>
          </p: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A783DA3-CF4F-4FF6-A1E5-6CD1C1191FB0}"/>
                  </a:ext>
                </a:extLst>
              </p:cNvPr>
              <p:cNvSpPr/>
              <p:nvPr/>
            </p:nvSpPr>
            <p:spPr>
              <a:xfrm>
                <a:off x="4420047" y="6256670"/>
                <a:ext cx="400699" cy="3783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착용</a:t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</a:t>
                </a:r>
              </a:p>
            </p:txBody>
          </p:sp>
          <p:pic>
            <p:nvPicPr>
              <p:cNvPr id="134" name="그림 133">
                <a:extLst>
                  <a:ext uri="{FF2B5EF4-FFF2-40B4-BE49-F238E27FC236}">
                    <a16:creationId xmlns:a16="http://schemas.microsoft.com/office/drawing/2014/main" id="{162C96EB-F44E-4BDA-9968-4D3764C504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2" t="25297" r="22075" b="23680"/>
              <a:stretch/>
            </p:blipFill>
            <p:spPr>
              <a:xfrm>
                <a:off x="3926270" y="6301028"/>
                <a:ext cx="326822" cy="269946"/>
              </a:xfrm>
              <a:prstGeom prst="rect">
                <a:avLst/>
              </a:prstGeom>
            </p:spPr>
          </p:pic>
        </p:grpSp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E4A61C57-4B08-4FB0-8F84-7417B9AFBB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3924713" y="3069528"/>
              <a:ext cx="326822" cy="269946"/>
            </a:xfrm>
            <a:prstGeom prst="rect">
              <a:avLst/>
            </a:prstGeom>
          </p:spPr>
        </p:pic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FBABCDCE-EE6A-48A0-A878-91E8BB040A17}"/>
                </a:ext>
              </a:extLst>
            </p:cNvPr>
            <p:cNvSpPr/>
            <p:nvPr/>
          </p:nvSpPr>
          <p:spPr>
            <a:xfrm>
              <a:off x="4958293" y="4124608"/>
              <a:ext cx="978782" cy="4192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설명 텍스트</a:t>
              </a:r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3A8B49D1-4724-486F-8EB3-48E39BBC6FFF}"/>
                </a:ext>
              </a:extLst>
            </p:cNvPr>
            <p:cNvSpPr/>
            <p:nvPr/>
          </p:nvSpPr>
          <p:spPr>
            <a:xfrm>
              <a:off x="997711" y="2908590"/>
              <a:ext cx="229818" cy="2263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1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11FFD1B9-F86B-4759-B39F-4DCF9056B1F4}"/>
                </a:ext>
              </a:extLst>
            </p:cNvPr>
            <p:cNvSpPr/>
            <p:nvPr/>
          </p:nvSpPr>
          <p:spPr>
            <a:xfrm>
              <a:off x="1016680" y="3465636"/>
              <a:ext cx="229818" cy="2263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2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3044CB03-3789-48EC-BF78-AB3A51B423AC}"/>
                </a:ext>
              </a:extLst>
            </p:cNvPr>
            <p:cNvSpPr/>
            <p:nvPr/>
          </p:nvSpPr>
          <p:spPr>
            <a:xfrm>
              <a:off x="1066404" y="4170708"/>
              <a:ext cx="229818" cy="2263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3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0BE1FE9-4B46-4FE6-BBC2-27253B87C4FE}"/>
                </a:ext>
              </a:extLst>
            </p:cNvPr>
            <p:cNvSpPr/>
            <p:nvPr/>
          </p:nvSpPr>
          <p:spPr>
            <a:xfrm>
              <a:off x="2280164" y="4035030"/>
              <a:ext cx="229818" cy="2263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4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72E75A62-5A0B-46F1-B4E7-7C8C9953BF4B}"/>
                </a:ext>
              </a:extLst>
            </p:cNvPr>
            <p:cNvSpPr/>
            <p:nvPr/>
          </p:nvSpPr>
          <p:spPr>
            <a:xfrm>
              <a:off x="3781774" y="2945787"/>
              <a:ext cx="229818" cy="2263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5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7D6F6F3-CA07-42F0-978D-A6817613F50D}"/>
              </a:ext>
            </a:extLst>
          </p:cNvPr>
          <p:cNvSpPr/>
          <p:nvPr/>
        </p:nvSpPr>
        <p:spPr>
          <a:xfrm>
            <a:off x="3452396" y="5568510"/>
            <a:ext cx="2505908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071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B19E3A-9220-4E47-8D5F-980CF9E9B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간략한 설명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C72ECBC-4F7A-4DD5-9F6B-14C77745650E}"/>
              </a:ext>
            </a:extLst>
          </p:cNvPr>
          <p:cNvGrpSpPr/>
          <p:nvPr/>
        </p:nvGrpSpPr>
        <p:grpSpPr>
          <a:xfrm>
            <a:off x="722425" y="1421692"/>
            <a:ext cx="5079038" cy="2856136"/>
            <a:chOff x="588989" y="1502268"/>
            <a:chExt cx="3760285" cy="2114551"/>
          </a:xfrm>
        </p:grpSpPr>
        <p:pic>
          <p:nvPicPr>
            <p:cNvPr id="11" name="그림 10" descr="거리, 옅은, 교통, 테이블이(가) 표시된 사진&#10;&#10;자동 생성된 설명">
              <a:extLst>
                <a:ext uri="{FF2B5EF4-FFF2-40B4-BE49-F238E27FC236}">
                  <a16:creationId xmlns:a16="http://schemas.microsoft.com/office/drawing/2014/main" id="{CACC3796-79FA-479C-981C-435D255FE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989" y="1502269"/>
              <a:ext cx="3760285" cy="2114550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F5B3433-0C80-4FF6-B9EB-7BB52A29E849}"/>
                </a:ext>
              </a:extLst>
            </p:cNvPr>
            <p:cNvSpPr/>
            <p:nvPr/>
          </p:nvSpPr>
          <p:spPr>
            <a:xfrm>
              <a:off x="588989" y="1502268"/>
              <a:ext cx="352431" cy="3444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/>
                <a:t>초상화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4D290BA-D915-43F1-8272-EFBBEB72BEEA}"/>
                </a:ext>
              </a:extLst>
            </p:cNvPr>
            <p:cNvSpPr/>
            <p:nvPr/>
          </p:nvSpPr>
          <p:spPr>
            <a:xfrm>
              <a:off x="941420" y="1570531"/>
              <a:ext cx="819150" cy="1333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체력</a:t>
              </a:r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690B7A4-687D-4F7C-8CD0-644B8876A7ED}"/>
                </a:ext>
              </a:extLst>
            </p:cNvPr>
            <p:cNvSpPr/>
            <p:nvPr/>
          </p:nvSpPr>
          <p:spPr>
            <a:xfrm>
              <a:off x="941420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25DB955-1B48-4130-A1B9-6F7865885559}"/>
                </a:ext>
              </a:extLst>
            </p:cNvPr>
            <p:cNvSpPr/>
            <p:nvPr/>
          </p:nvSpPr>
          <p:spPr>
            <a:xfrm>
              <a:off x="1046189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BA374C6-B8B2-4299-913F-3C4303C7FBA2}"/>
                </a:ext>
              </a:extLst>
            </p:cNvPr>
            <p:cNvSpPr/>
            <p:nvPr/>
          </p:nvSpPr>
          <p:spPr>
            <a:xfrm>
              <a:off x="1150958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E518BD3-A2C7-450C-9D0A-E0D35FAE3885}"/>
                </a:ext>
              </a:extLst>
            </p:cNvPr>
            <p:cNvSpPr/>
            <p:nvPr/>
          </p:nvSpPr>
          <p:spPr>
            <a:xfrm>
              <a:off x="1255727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F2A583E-C9D3-4266-823C-D5AD80CC86A9}"/>
                </a:ext>
              </a:extLst>
            </p:cNvPr>
            <p:cNvSpPr/>
            <p:nvPr/>
          </p:nvSpPr>
          <p:spPr>
            <a:xfrm>
              <a:off x="3579845" y="1570531"/>
              <a:ext cx="681038" cy="2381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유저 편의 기능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BCDC658-A288-4324-BA90-B0F0BD84888F}"/>
                </a:ext>
              </a:extLst>
            </p:cNvPr>
            <p:cNvSpPr/>
            <p:nvPr/>
          </p:nvSpPr>
          <p:spPr>
            <a:xfrm>
              <a:off x="3579845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/>
                <a:t>공격동작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A8ACBF1-7BAD-41AD-820F-B501088D4C40}"/>
                </a:ext>
              </a:extLst>
            </p:cNvPr>
            <p:cNvSpPr/>
            <p:nvPr/>
          </p:nvSpPr>
          <p:spPr>
            <a:xfrm>
              <a:off x="604330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이동 조작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555D74B-3DC2-43CD-8FE9-4E6D741C1E6C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D0DB0E-F535-450B-898E-FE65A4A01A13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서론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E01DD4-8941-4980-BFA9-D7CE69B8A61C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091EF1-95D4-4B9C-815B-AC4D39A9CEC4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5A3773-393D-4491-9ECE-3CD738D6FF06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8B0D04-E2F8-4965-B0B2-0143DBD1BAED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C443B66-E092-470A-A2A1-8132641F0E61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AEC77DD-3DA0-45DD-8ACC-DA67A7D4CF2F}"/>
              </a:ext>
            </a:extLst>
          </p:cNvPr>
          <p:cNvGraphicFramePr>
            <a:graphicFrameLocks noGrp="1"/>
          </p:cNvGraphicFramePr>
          <p:nvPr/>
        </p:nvGraphicFramePr>
        <p:xfrm>
          <a:off x="457197" y="4493866"/>
          <a:ext cx="5609495" cy="1857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011">
                  <a:extLst>
                    <a:ext uri="{9D8B030D-6E8A-4147-A177-3AD203B41FA5}">
                      <a16:colId xmlns:a16="http://schemas.microsoft.com/office/drawing/2014/main" val="3521566501"/>
                    </a:ext>
                  </a:extLst>
                </a:gridCol>
                <a:gridCol w="2127738">
                  <a:extLst>
                    <a:ext uri="{9D8B030D-6E8A-4147-A177-3AD203B41FA5}">
                      <a16:colId xmlns:a16="http://schemas.microsoft.com/office/drawing/2014/main" val="3014147884"/>
                    </a:ext>
                  </a:extLst>
                </a:gridCol>
                <a:gridCol w="896816">
                  <a:extLst>
                    <a:ext uri="{9D8B030D-6E8A-4147-A177-3AD203B41FA5}">
                      <a16:colId xmlns:a16="http://schemas.microsoft.com/office/drawing/2014/main" val="2851039772"/>
                    </a:ext>
                  </a:extLst>
                </a:gridCol>
                <a:gridCol w="1907930">
                  <a:extLst>
                    <a:ext uri="{9D8B030D-6E8A-4147-A177-3AD203B41FA5}">
                      <a16:colId xmlns:a16="http://schemas.microsoft.com/office/drawing/2014/main" val="3710806594"/>
                    </a:ext>
                  </a:extLst>
                </a:gridCol>
              </a:tblGrid>
              <a:tr h="2493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싱글 게임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시점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15985"/>
                  </a:ext>
                </a:extLst>
              </a:tr>
              <a:tr h="2872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SF , 2D,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834895"/>
                  </a:ext>
                </a:extLst>
              </a:tr>
              <a:tr h="2813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게임 난이도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권장 사양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063545"/>
                  </a:ext>
                </a:extLst>
              </a:tr>
              <a:tr h="747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차별점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(Like)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의 어려운 게임 난이도를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육성을 통해 완화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Lite)</a:t>
                      </a: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시간을 조종하는 액션을 통해 차별화 시도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게임에서 잘 사용하지 않는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SF(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풍의 컨셉 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2448264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5B28CB7F-7F5B-4282-BDE1-572430966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772045"/>
              </p:ext>
            </p:extLst>
          </p:nvPr>
        </p:nvGraphicFramePr>
        <p:xfrm>
          <a:off x="6096001" y="1421692"/>
          <a:ext cx="5632938" cy="4929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2938">
                  <a:extLst>
                    <a:ext uri="{9D8B030D-6E8A-4147-A177-3AD203B41FA5}">
                      <a16:colId xmlns:a16="http://schemas.microsoft.com/office/drawing/2014/main" val="1192714129"/>
                    </a:ext>
                  </a:extLst>
                </a:gridCol>
              </a:tblGrid>
              <a:tr h="4690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기획 의도와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969630"/>
                  </a:ext>
                </a:extLst>
              </a:tr>
              <a:tr h="223032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모바일 플랫폼으로 부족했던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장르의 게임을 만드는 것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 플랫폼에 맞춰 조작의 간소화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2D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 그래픽에 과거 추억이 있는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 중반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밀레니얼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세대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의 유저와 이것을 경험해보지 않은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 초반의 유저에게 각각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친숙함과 신선함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을 주기 위한 요소로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65213"/>
                  </a:ext>
                </a:extLst>
              </a:tr>
              <a:tr h="223032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목표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364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7743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54FFE591-5747-4DAF-8F30-5E4FBE27B2A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6980080"/>
              </p:ext>
            </p:extLst>
          </p:nvPr>
        </p:nvGraphicFramePr>
        <p:xfrm>
          <a:off x="676252" y="4176254"/>
          <a:ext cx="10887098" cy="1594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3498">
                  <a:extLst>
                    <a:ext uri="{9D8B030D-6E8A-4147-A177-3AD203B41FA5}">
                      <a16:colId xmlns:a16="http://schemas.microsoft.com/office/drawing/2014/main" val="2098485829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138575901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6331856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643671540"/>
                    </a:ext>
                  </a:extLst>
                </a:gridCol>
              </a:tblGrid>
              <a:tr h="4115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게임 제목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소울 나이트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(Soul Knight)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분석 목표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180975" indent="-18097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유저의 기존 학습된 조작 방식을 이해하고 적용해 학습의 필요성을 최대한 배제한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기획을 위한 분석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180975" indent="-18097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게임에서 불편하다고 판단되는 요소를 수정하고 보완해 보다 완성형에 가까운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구조를 기획하기 위해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688793"/>
                  </a:ext>
                </a:extLst>
              </a:tr>
              <a:tr h="4204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장르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 </a:t>
                      </a:r>
                      <a:r>
                        <a:rPr lang="ko-KR" altLang="en-US" sz="1400" dirty="0" err="1"/>
                        <a:t>라이크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슈팅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938042"/>
                  </a:ext>
                </a:extLst>
              </a:tr>
              <a:tr h="3806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플랫폼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모바일 </a:t>
                      </a:r>
                      <a:r>
                        <a:rPr lang="en-US" altLang="ko-KR" sz="1400" dirty="0"/>
                        <a:t>(IOS, </a:t>
                      </a:r>
                      <a:r>
                        <a:rPr lang="ko-KR" altLang="en-US" sz="1400" dirty="0"/>
                        <a:t>안드로이드</a:t>
                      </a:r>
                      <a:r>
                        <a:rPr lang="en-US" altLang="ko-KR" sz="1400" dirty="0"/>
                        <a:t>), </a:t>
                      </a:r>
                      <a:r>
                        <a:rPr lang="ko-KR" altLang="en-US" sz="1400" dirty="0"/>
                        <a:t>콘솔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닌텐도 스위치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668712"/>
                  </a:ext>
                </a:extLst>
              </a:tr>
              <a:tr h="3806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특징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2D </a:t>
                      </a:r>
                      <a:r>
                        <a:rPr lang="ko-KR" altLang="en-US" sz="1400" dirty="0"/>
                        <a:t>도트 그래픽의 </a:t>
                      </a:r>
                      <a:r>
                        <a:rPr lang="en-US" altLang="ko-KR" sz="1400" dirty="0"/>
                        <a:t>SD</a:t>
                      </a:r>
                      <a:r>
                        <a:rPr lang="ko-KR" altLang="en-US" sz="1400" dirty="0"/>
                        <a:t>캐릭터를 사용한 액션 연출</a:t>
                      </a:r>
                      <a:endParaRPr lang="en-US" altLang="ko-KR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911996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B46C7BA0-2AFE-4B6F-A945-8689D3F11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 게임 소개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B0B8F30-B765-4D2A-B1FE-4019676E6223}"/>
              </a:ext>
            </a:extLst>
          </p:cNvPr>
          <p:cNvGrpSpPr/>
          <p:nvPr/>
        </p:nvGrpSpPr>
        <p:grpSpPr>
          <a:xfrm>
            <a:off x="457198" y="92392"/>
            <a:ext cx="6849534" cy="476901"/>
            <a:chOff x="2540000" y="0"/>
            <a:chExt cx="6849534" cy="47690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C33113-8B23-4D04-B4B5-7F82A743E8AB}"/>
                </a:ext>
              </a:extLst>
            </p:cNvPr>
            <p:cNvSpPr txBox="1"/>
            <p:nvPr/>
          </p:nvSpPr>
          <p:spPr>
            <a:xfrm>
              <a:off x="2540000" y="0"/>
              <a:ext cx="16933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</a:rPr>
                <a:t>개요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18FE59-8E0E-4BCF-A389-454AB17F2CB5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/>
                <a:t>UI</a:t>
              </a:r>
              <a:r>
                <a:rPr lang="ko-KR" altLang="en-US" sz="2400" b="1" dirty="0"/>
                <a:t> 설명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2AA4C1-7764-40B8-8AAF-11387BF56424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/>
                <a:t>참고 사항</a:t>
              </a:r>
              <a:endParaRPr lang="ko-KR" altLang="en-US" sz="2400" b="1" dirty="0"/>
            </a:p>
          </p:txBody>
        </p:sp>
      </p:grpSp>
      <p:pic>
        <p:nvPicPr>
          <p:cNvPr id="13" name="Picture 2" descr="관련 이미지">
            <a:extLst>
              <a:ext uri="{FF2B5EF4-FFF2-40B4-BE49-F238E27FC236}">
                <a16:creationId xmlns:a16="http://schemas.microsoft.com/office/drawing/2014/main" id="{30ED76B5-03E5-4648-B6FB-F9ECD15D10A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748" y="1638679"/>
            <a:ext cx="4267200" cy="215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내용 개체 틀 11" descr="테이블, 앉아있는, 방, 컴퓨터이(가) 표시된 사진&#10;&#10;자동 생성된 설명">
            <a:extLst>
              <a:ext uri="{FF2B5EF4-FFF2-40B4-BE49-F238E27FC236}">
                <a16:creationId xmlns:a16="http://schemas.microsoft.com/office/drawing/2014/main" id="{A8C61E07-C17E-41FD-9E4C-BE0AC43810D1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"/>
          <a:stretch/>
        </p:blipFill>
        <p:spPr>
          <a:xfrm>
            <a:off x="6447737" y="1638679"/>
            <a:ext cx="4337649" cy="217487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EE6D3F-7561-4152-8A90-0E9A7DCFB071}"/>
              </a:ext>
            </a:extLst>
          </p:cNvPr>
          <p:cNvSpPr/>
          <p:nvPr/>
        </p:nvSpPr>
        <p:spPr>
          <a:xfrm>
            <a:off x="1666875" y="1571625"/>
            <a:ext cx="4429125" cy="2324100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24EB7-0282-443E-A602-D0E29B375182}"/>
              </a:ext>
            </a:extLst>
          </p:cNvPr>
          <p:cNvSpPr/>
          <p:nvPr/>
        </p:nvSpPr>
        <p:spPr>
          <a:xfrm>
            <a:off x="6401998" y="1571625"/>
            <a:ext cx="4429125" cy="2324100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26D7E0-3E2D-4058-8CCA-8CC824CE7CC0}"/>
              </a:ext>
            </a:extLst>
          </p:cNvPr>
          <p:cNvSpPr txBox="1"/>
          <p:nvPr/>
        </p:nvSpPr>
        <p:spPr>
          <a:xfrm>
            <a:off x="1666875" y="1228915"/>
            <a:ext cx="1819275" cy="338554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게임 로고</a:t>
            </a:r>
            <a:r>
              <a:rPr lang="en-US" altLang="ko-KR" sz="1600" dirty="0"/>
              <a:t>(</a:t>
            </a:r>
            <a:r>
              <a:rPr lang="ko-KR" altLang="en-US" sz="1600" dirty="0"/>
              <a:t>표지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961368-F330-4E96-8ED8-E3E5F2042AE4}"/>
              </a:ext>
            </a:extLst>
          </p:cNvPr>
          <p:cNvSpPr txBox="1"/>
          <p:nvPr/>
        </p:nvSpPr>
        <p:spPr>
          <a:xfrm>
            <a:off x="6397094" y="1228915"/>
            <a:ext cx="1819275" cy="338554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게임 플레이 화면</a:t>
            </a:r>
          </a:p>
        </p:txBody>
      </p:sp>
    </p:spTree>
    <p:extLst>
      <p:ext uri="{BB962C8B-B14F-4D97-AF65-F5344CB8AC3E}">
        <p14:creationId xmlns:p14="http://schemas.microsoft.com/office/powerpoint/2010/main" val="3173371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3C22AAFD-91CE-4341-8A3E-656DC3420A36}"/>
              </a:ext>
            </a:extLst>
          </p:cNvPr>
          <p:cNvSpPr/>
          <p:nvPr/>
        </p:nvSpPr>
        <p:spPr>
          <a:xfrm>
            <a:off x="2035401" y="8359305"/>
            <a:ext cx="5326955" cy="36640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7DADEAE-365B-4E44-8B70-C53C95AA2432}"/>
              </a:ext>
            </a:extLst>
          </p:cNvPr>
          <p:cNvSpPr/>
          <p:nvPr/>
        </p:nvSpPr>
        <p:spPr>
          <a:xfrm>
            <a:off x="4447422" y="9865034"/>
            <a:ext cx="2914933" cy="21571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선택 이후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56995E-1E54-4F23-B4E6-0FC1E27B7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씬 분석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13768B-EF66-43DB-8C86-4EFD587B54F8}"/>
              </a:ext>
            </a:extLst>
          </p:cNvPr>
          <p:cNvSpPr/>
          <p:nvPr/>
        </p:nvSpPr>
        <p:spPr>
          <a:xfrm>
            <a:off x="2946533" y="7491911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F73B17-DBB6-477A-B699-E3A3B77538A0}"/>
              </a:ext>
            </a:extLst>
          </p:cNvPr>
          <p:cNvSpPr/>
          <p:nvPr/>
        </p:nvSpPr>
        <p:spPr>
          <a:xfrm>
            <a:off x="5037891" y="7505171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5" name="모서리가 둥근 직사각형 20">
            <a:extLst>
              <a:ext uri="{FF2B5EF4-FFF2-40B4-BE49-F238E27FC236}">
                <a16:creationId xmlns:a16="http://schemas.microsoft.com/office/drawing/2014/main" id="{5DDA4F5F-B84F-4440-9A1B-4D9C96D57625}"/>
              </a:ext>
            </a:extLst>
          </p:cNvPr>
          <p:cNvSpPr/>
          <p:nvPr/>
        </p:nvSpPr>
        <p:spPr>
          <a:xfrm>
            <a:off x="5948296" y="7492822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A54794-B128-4065-B3C5-5C7FEB31AC01}"/>
              </a:ext>
            </a:extLst>
          </p:cNvPr>
          <p:cNvSpPr/>
          <p:nvPr/>
        </p:nvSpPr>
        <p:spPr>
          <a:xfrm>
            <a:off x="3998314" y="7505171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99DEB0-CC81-4371-A6C1-A91BFB27F1F9}"/>
              </a:ext>
            </a:extLst>
          </p:cNvPr>
          <p:cNvSpPr/>
          <p:nvPr/>
        </p:nvSpPr>
        <p:spPr>
          <a:xfrm>
            <a:off x="2089667" y="7476127"/>
            <a:ext cx="803541" cy="2560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solidFill>
                  <a:schemeClr val="tx1"/>
                </a:solidFill>
              </a:rPr>
              <a:t>도형 설명</a:t>
            </a:r>
            <a:r>
              <a:rPr lang="en-US" altLang="ko-KR" sz="1050" b="1" dirty="0">
                <a:solidFill>
                  <a:schemeClr val="tx1"/>
                </a:solidFill>
              </a:rPr>
              <a:t>: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4C0FC1B0-2474-43B6-AC67-BC6B12278D1A}"/>
              </a:ext>
            </a:extLst>
          </p:cNvPr>
          <p:cNvSpPr/>
          <p:nvPr/>
        </p:nvSpPr>
        <p:spPr>
          <a:xfrm>
            <a:off x="2035400" y="7376788"/>
            <a:ext cx="4767236" cy="460490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52970D7-6DDC-4C3A-88C2-11C5663B90C5}"/>
              </a:ext>
            </a:extLst>
          </p:cNvPr>
          <p:cNvSpPr/>
          <p:nvPr/>
        </p:nvSpPr>
        <p:spPr>
          <a:xfrm>
            <a:off x="2035400" y="9866158"/>
            <a:ext cx="2413624" cy="21571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A4B0683-73AA-4FB4-8998-C99DAE5AC5CC}"/>
              </a:ext>
            </a:extLst>
          </p:cNvPr>
          <p:cNvSpPr/>
          <p:nvPr/>
        </p:nvSpPr>
        <p:spPr>
          <a:xfrm>
            <a:off x="7590318" y="7398304"/>
            <a:ext cx="5516450" cy="15996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10" name="내용 개체 틀 8" descr="전화, 휴대폰, 모니터, 화면이(가) 표시된 사진&#10;&#10;자동 생성된 설명">
            <a:extLst>
              <a:ext uri="{FF2B5EF4-FFF2-40B4-BE49-F238E27FC236}">
                <a16:creationId xmlns:a16="http://schemas.microsoft.com/office/drawing/2014/main" id="{08252671-5D29-43BD-9EA6-EE7BBCE359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"/>
          <a:stretch/>
        </p:blipFill>
        <p:spPr>
          <a:xfrm>
            <a:off x="10488734" y="7459646"/>
            <a:ext cx="2477841" cy="123032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72242FDD-6FB2-4D8C-B48D-0B15FE97160D}"/>
              </a:ext>
            </a:extLst>
          </p:cNvPr>
          <p:cNvSpPr/>
          <p:nvPr/>
        </p:nvSpPr>
        <p:spPr>
          <a:xfrm>
            <a:off x="10628147" y="9240375"/>
            <a:ext cx="2527301" cy="12695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멀티 모드 화면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CF8FB0D-EC87-4BEA-99F0-3F25B684282B}"/>
              </a:ext>
            </a:extLst>
          </p:cNvPr>
          <p:cNvSpPr/>
          <p:nvPr/>
        </p:nvSpPr>
        <p:spPr>
          <a:xfrm>
            <a:off x="9541722" y="8118268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 버튼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25F879A-B56E-4A22-AFDB-2A48970BCB46}"/>
              </a:ext>
            </a:extLst>
          </p:cNvPr>
          <p:cNvSpPr/>
          <p:nvPr/>
        </p:nvSpPr>
        <p:spPr>
          <a:xfrm>
            <a:off x="9533764" y="7476931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백업 버튼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DCEE079-615F-4B64-8D8D-32CD1B390603}"/>
              </a:ext>
            </a:extLst>
          </p:cNvPr>
          <p:cNvSpPr/>
          <p:nvPr/>
        </p:nvSpPr>
        <p:spPr>
          <a:xfrm>
            <a:off x="11949903" y="8754021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SNS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버튼</a:t>
            </a:r>
          </a:p>
        </p:txBody>
      </p:sp>
      <p:pic>
        <p:nvPicPr>
          <p:cNvPr id="28" name="내용 개체 틀 10" descr="헬멧이(가) 표시된 사진&#10;&#10;자동 생성된 설명">
            <a:extLst>
              <a:ext uri="{FF2B5EF4-FFF2-40B4-BE49-F238E27FC236}">
                <a16:creationId xmlns:a16="http://schemas.microsoft.com/office/drawing/2014/main" id="{EEA74E08-FA2C-4890-8408-20230FEA9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43" t="47996" r="22859"/>
          <a:stretch/>
        </p:blipFill>
        <p:spPr>
          <a:xfrm>
            <a:off x="7736038" y="7821167"/>
            <a:ext cx="1617198" cy="792028"/>
          </a:xfrm>
          <a:prstGeom prst="rect">
            <a:avLst/>
          </a:prstGeom>
        </p:spPr>
      </p:pic>
      <p:cxnSp>
        <p:nvCxnSpPr>
          <p:cNvPr id="45" name="직선 화살표 연결선 30">
            <a:extLst>
              <a:ext uri="{FF2B5EF4-FFF2-40B4-BE49-F238E27FC236}">
                <a16:creationId xmlns:a16="http://schemas.microsoft.com/office/drawing/2014/main" id="{988A6CF3-BEA0-4C1D-9C20-35C34395BDAB}"/>
              </a:ext>
            </a:extLst>
          </p:cNvPr>
          <p:cNvCxnSpPr>
            <a:cxnSpLocks/>
            <a:stCxn id="48" idx="1"/>
            <a:endCxn id="25" idx="3"/>
          </p:cNvCxnSpPr>
          <p:nvPr/>
        </p:nvCxnSpPr>
        <p:spPr>
          <a:xfrm rot="10800000">
            <a:off x="10258846" y="8220132"/>
            <a:ext cx="290086" cy="342705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BC7E73A-9E88-4137-9CF6-79BB0E5BC86A}"/>
              </a:ext>
            </a:extLst>
          </p:cNvPr>
          <p:cNvSpPr/>
          <p:nvPr/>
        </p:nvSpPr>
        <p:spPr>
          <a:xfrm>
            <a:off x="10548932" y="8286410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53D4A37-B6F9-4308-8A37-D3DCA0C8F7B0}"/>
              </a:ext>
            </a:extLst>
          </p:cNvPr>
          <p:cNvSpPr/>
          <p:nvPr/>
        </p:nvSpPr>
        <p:spPr>
          <a:xfrm>
            <a:off x="10548932" y="8478375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30">
            <a:extLst>
              <a:ext uri="{FF2B5EF4-FFF2-40B4-BE49-F238E27FC236}">
                <a16:creationId xmlns:a16="http://schemas.microsoft.com/office/drawing/2014/main" id="{BB8FD200-6F03-4035-9ABD-8C8245A4C814}"/>
              </a:ext>
            </a:extLst>
          </p:cNvPr>
          <p:cNvCxnSpPr>
            <a:cxnSpLocks/>
            <a:stCxn id="47" idx="0"/>
            <a:endCxn id="26" idx="2"/>
          </p:cNvCxnSpPr>
          <p:nvPr/>
        </p:nvCxnSpPr>
        <p:spPr>
          <a:xfrm rot="16200000" flipV="1">
            <a:off x="9960958" y="7612026"/>
            <a:ext cx="605753" cy="743016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00497F1-36CF-4BD6-A7CF-3391F23B49FA}"/>
              </a:ext>
            </a:extLst>
          </p:cNvPr>
          <p:cNvSpPr/>
          <p:nvPr/>
        </p:nvSpPr>
        <p:spPr>
          <a:xfrm>
            <a:off x="12737971" y="8175484"/>
            <a:ext cx="172820" cy="47181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화살표 연결선 30">
            <a:extLst>
              <a:ext uri="{FF2B5EF4-FFF2-40B4-BE49-F238E27FC236}">
                <a16:creationId xmlns:a16="http://schemas.microsoft.com/office/drawing/2014/main" id="{55230603-E6B5-4FE8-BF6F-4EB99FFF046F}"/>
              </a:ext>
            </a:extLst>
          </p:cNvPr>
          <p:cNvCxnSpPr>
            <a:cxnSpLocks/>
            <a:stCxn id="56" idx="2"/>
            <a:endCxn id="27" idx="3"/>
          </p:cNvCxnSpPr>
          <p:nvPr/>
        </p:nvCxnSpPr>
        <p:spPr>
          <a:xfrm rot="5400000">
            <a:off x="12641410" y="8672912"/>
            <a:ext cx="208589" cy="157354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82AD3E-04B8-4E55-A6AE-C8BF40FFE127}"/>
              </a:ext>
            </a:extLst>
          </p:cNvPr>
          <p:cNvSpPr/>
          <p:nvPr/>
        </p:nvSpPr>
        <p:spPr>
          <a:xfrm>
            <a:off x="7736038" y="7480661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시작화면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644F6EF-84BA-4F72-A681-710A1E4EC3A7}"/>
              </a:ext>
            </a:extLst>
          </p:cNvPr>
          <p:cNvSpPr/>
          <p:nvPr/>
        </p:nvSpPr>
        <p:spPr>
          <a:xfrm>
            <a:off x="9567631" y="8732522"/>
            <a:ext cx="2121032" cy="225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※ 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이어하기 버튼은 제외한 기본적인 틀을 설명</a:t>
            </a:r>
          </a:p>
        </p:txBody>
      </p:sp>
      <p:pic>
        <p:nvPicPr>
          <p:cNvPr id="11" name="내용 개체 틀 26" descr="개체, 많은, 영역, 다양한이(가) 표시된 사진&#10;&#10;자동 생성된 설명">
            <a:extLst>
              <a:ext uri="{FF2B5EF4-FFF2-40B4-BE49-F238E27FC236}">
                <a16:creationId xmlns:a16="http://schemas.microsoft.com/office/drawing/2014/main" id="{D901F127-9EBC-4F8F-A19F-79BFD1D940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3"/>
          <a:stretch/>
        </p:blipFill>
        <p:spPr>
          <a:xfrm>
            <a:off x="2896265" y="8420907"/>
            <a:ext cx="2795828" cy="1390955"/>
          </a:xfrm>
          <a:prstGeom prst="rect">
            <a:avLst/>
          </a:prstGeom>
          <a:ln>
            <a:noFill/>
          </a:ln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97EF5949-D40F-4309-B7E5-E9C8898CBE13}"/>
              </a:ext>
            </a:extLst>
          </p:cNvPr>
          <p:cNvSpPr/>
          <p:nvPr/>
        </p:nvSpPr>
        <p:spPr>
          <a:xfrm>
            <a:off x="11314925" y="8376512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D6CC68A-B585-4C7D-A887-D1A1AD366475}"/>
              </a:ext>
            </a:extLst>
          </p:cNvPr>
          <p:cNvSpPr/>
          <p:nvPr/>
        </p:nvSpPr>
        <p:spPr>
          <a:xfrm>
            <a:off x="12151304" y="7483256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03BC45A-AECC-4416-9144-0D52ACAFCF1D}"/>
              </a:ext>
            </a:extLst>
          </p:cNvPr>
          <p:cNvSpPr/>
          <p:nvPr/>
        </p:nvSpPr>
        <p:spPr>
          <a:xfrm>
            <a:off x="7649129" y="8674386"/>
            <a:ext cx="858539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싱글 모드 버튼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6B6B589-4B6A-4E6A-B8E7-A93D9080E457}"/>
              </a:ext>
            </a:extLst>
          </p:cNvPr>
          <p:cNvSpPr/>
          <p:nvPr/>
        </p:nvSpPr>
        <p:spPr>
          <a:xfrm>
            <a:off x="8617533" y="8674386"/>
            <a:ext cx="858539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멀티 모드 버튼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671F24-304C-4598-8CF0-BF731837F335}"/>
              </a:ext>
            </a:extLst>
          </p:cNvPr>
          <p:cNvSpPr/>
          <p:nvPr/>
        </p:nvSpPr>
        <p:spPr>
          <a:xfrm>
            <a:off x="7964360" y="8326808"/>
            <a:ext cx="514748" cy="24371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623F1A1-08DE-4846-8FC0-304450EA9C23}"/>
              </a:ext>
            </a:extLst>
          </p:cNvPr>
          <p:cNvSpPr/>
          <p:nvPr/>
        </p:nvSpPr>
        <p:spPr>
          <a:xfrm>
            <a:off x="8665972" y="8326808"/>
            <a:ext cx="514748" cy="24371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화살표 연결선 30">
            <a:extLst>
              <a:ext uri="{FF2B5EF4-FFF2-40B4-BE49-F238E27FC236}">
                <a16:creationId xmlns:a16="http://schemas.microsoft.com/office/drawing/2014/main" id="{C8EE7998-A946-4AF1-BF54-4D4CE2B3A456}"/>
              </a:ext>
            </a:extLst>
          </p:cNvPr>
          <p:cNvCxnSpPr>
            <a:cxnSpLocks/>
            <a:stCxn id="68" idx="2"/>
            <a:endCxn id="65" idx="0"/>
          </p:cNvCxnSpPr>
          <p:nvPr/>
        </p:nvCxnSpPr>
        <p:spPr>
          <a:xfrm rot="5400000">
            <a:off x="8098136" y="8550788"/>
            <a:ext cx="103862" cy="143335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30">
            <a:extLst>
              <a:ext uri="{FF2B5EF4-FFF2-40B4-BE49-F238E27FC236}">
                <a16:creationId xmlns:a16="http://schemas.microsoft.com/office/drawing/2014/main" id="{D72D25EF-5CD8-46B6-AE45-2D45A4AC26D5}"/>
              </a:ext>
            </a:extLst>
          </p:cNvPr>
          <p:cNvCxnSpPr>
            <a:cxnSpLocks/>
            <a:stCxn id="69" idx="2"/>
            <a:endCxn id="66" idx="0"/>
          </p:cNvCxnSpPr>
          <p:nvPr/>
        </p:nvCxnSpPr>
        <p:spPr>
          <a:xfrm rot="16200000" flipH="1">
            <a:off x="8933143" y="8560726"/>
            <a:ext cx="103862" cy="123457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모서리가 둥근 직사각형 20">
            <a:extLst>
              <a:ext uri="{FF2B5EF4-FFF2-40B4-BE49-F238E27FC236}">
                <a16:creationId xmlns:a16="http://schemas.microsoft.com/office/drawing/2014/main" id="{C0840D79-F693-4D6E-B461-8D7660AC6176}"/>
              </a:ext>
            </a:extLst>
          </p:cNvPr>
          <p:cNvSpPr/>
          <p:nvPr/>
        </p:nvSpPr>
        <p:spPr>
          <a:xfrm>
            <a:off x="2896265" y="8428457"/>
            <a:ext cx="279582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cxnSp>
        <p:nvCxnSpPr>
          <p:cNvPr id="78" name="직선 화살표 연결선 30">
            <a:extLst>
              <a:ext uri="{FF2B5EF4-FFF2-40B4-BE49-F238E27FC236}">
                <a16:creationId xmlns:a16="http://schemas.microsoft.com/office/drawing/2014/main" id="{614A5EAE-6039-41A3-9992-310A1A6BB643}"/>
              </a:ext>
            </a:extLst>
          </p:cNvPr>
          <p:cNvCxnSpPr>
            <a:cxnSpLocks/>
            <a:stCxn id="65" idx="2"/>
          </p:cNvCxnSpPr>
          <p:nvPr/>
        </p:nvCxnSpPr>
        <p:spPr>
          <a:xfrm rot="5400000">
            <a:off x="7591787" y="8655772"/>
            <a:ext cx="264272" cy="708952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그림 83">
            <a:extLst>
              <a:ext uri="{FF2B5EF4-FFF2-40B4-BE49-F238E27FC236}">
                <a16:creationId xmlns:a16="http://schemas.microsoft.com/office/drawing/2014/main" id="{B742D550-58FB-4756-9BCC-7320B4F238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0" t="38797" b="38425"/>
          <a:stretch/>
        </p:blipFill>
        <p:spPr>
          <a:xfrm>
            <a:off x="2245344" y="10976842"/>
            <a:ext cx="2048835" cy="1036743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5F59375E-B00F-4FD8-86E6-E7267966FE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8" t="38501" b="38858"/>
          <a:stretch/>
        </p:blipFill>
        <p:spPr>
          <a:xfrm>
            <a:off x="4832726" y="10170869"/>
            <a:ext cx="2244913" cy="1126768"/>
          </a:xfrm>
          <a:prstGeom prst="rect">
            <a:avLst/>
          </a:prstGeom>
        </p:spPr>
      </p:pic>
      <p:pic>
        <p:nvPicPr>
          <p:cNvPr id="90" name="내용 개체 틀 81">
            <a:extLst>
              <a:ext uri="{FF2B5EF4-FFF2-40B4-BE49-F238E27FC236}">
                <a16:creationId xmlns:a16="http://schemas.microsoft.com/office/drawing/2014/main" id="{79A9098E-71EA-494F-BB7B-AA9BD62576E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" t="38119" b="38819"/>
          <a:stretch/>
        </p:blipFill>
        <p:spPr>
          <a:xfrm>
            <a:off x="2249986" y="9902898"/>
            <a:ext cx="2051531" cy="1055307"/>
          </a:xfrm>
          <a:prstGeom prst="rect">
            <a:avLst/>
          </a:prstGeom>
        </p:spPr>
      </p:pic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A9C3497-ABF3-48DF-A942-28D060C7575F}"/>
              </a:ext>
            </a:extLst>
          </p:cNvPr>
          <p:cNvSpPr/>
          <p:nvPr/>
        </p:nvSpPr>
        <p:spPr>
          <a:xfrm>
            <a:off x="6208548" y="8795040"/>
            <a:ext cx="717124" cy="3163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시작화면으로 이동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FC3C4BE-18B9-494A-8FF8-3E0FA5952C9F}"/>
              </a:ext>
            </a:extLst>
          </p:cNvPr>
          <p:cNvSpPr/>
          <p:nvPr/>
        </p:nvSpPr>
        <p:spPr>
          <a:xfrm>
            <a:off x="5378843" y="9532525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10E3C86-4C8C-4F52-80FE-1BFB6E1473B7}"/>
              </a:ext>
            </a:extLst>
          </p:cNvPr>
          <p:cNvSpPr/>
          <p:nvPr/>
        </p:nvSpPr>
        <p:spPr>
          <a:xfrm>
            <a:off x="3009296" y="9532525"/>
            <a:ext cx="246792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직선 화살표 연결선 30">
            <a:extLst>
              <a:ext uri="{FF2B5EF4-FFF2-40B4-BE49-F238E27FC236}">
                <a16:creationId xmlns:a16="http://schemas.microsoft.com/office/drawing/2014/main" id="{A26A7C6B-40B2-4C62-A345-FF7FE4052678}"/>
              </a:ext>
            </a:extLst>
          </p:cNvPr>
          <p:cNvCxnSpPr>
            <a:cxnSpLocks/>
            <a:stCxn id="104" idx="0"/>
            <a:endCxn id="100" idx="1"/>
          </p:cNvCxnSpPr>
          <p:nvPr/>
        </p:nvCxnSpPr>
        <p:spPr>
          <a:xfrm rot="5400000" flipH="1" flipV="1">
            <a:off x="4380956" y="7704933"/>
            <a:ext cx="579329" cy="3075856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30">
            <a:extLst>
              <a:ext uri="{FF2B5EF4-FFF2-40B4-BE49-F238E27FC236}">
                <a16:creationId xmlns:a16="http://schemas.microsoft.com/office/drawing/2014/main" id="{D6F35FEE-5A80-4F74-96AB-9DA719ECB944}"/>
              </a:ext>
            </a:extLst>
          </p:cNvPr>
          <p:cNvCxnSpPr>
            <a:cxnSpLocks/>
            <a:stCxn id="103" idx="3"/>
            <a:endCxn id="111" idx="1"/>
          </p:cNvCxnSpPr>
          <p:nvPr/>
        </p:nvCxnSpPr>
        <p:spPr>
          <a:xfrm>
            <a:off x="5551663" y="9616986"/>
            <a:ext cx="225641" cy="278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모서리가 둥근 직사각형 20">
            <a:extLst>
              <a:ext uri="{FF2B5EF4-FFF2-40B4-BE49-F238E27FC236}">
                <a16:creationId xmlns:a16="http://schemas.microsoft.com/office/drawing/2014/main" id="{86C4A048-00FD-41CA-881B-AE2F69A0DB75}"/>
              </a:ext>
            </a:extLst>
          </p:cNvPr>
          <p:cNvSpPr/>
          <p:nvPr/>
        </p:nvSpPr>
        <p:spPr>
          <a:xfrm>
            <a:off x="5777304" y="9505554"/>
            <a:ext cx="795076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유료 재화 창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945D31B-A50B-4178-9389-EE4A202EB32F}"/>
              </a:ext>
            </a:extLst>
          </p:cNvPr>
          <p:cNvSpPr/>
          <p:nvPr/>
        </p:nvSpPr>
        <p:spPr>
          <a:xfrm>
            <a:off x="5089158" y="10815873"/>
            <a:ext cx="305688" cy="27663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E1FE1F0-5F8A-481E-8B40-0D15C19FE38F}"/>
              </a:ext>
            </a:extLst>
          </p:cNvPr>
          <p:cNvSpPr/>
          <p:nvPr/>
        </p:nvSpPr>
        <p:spPr>
          <a:xfrm>
            <a:off x="4895345" y="10187863"/>
            <a:ext cx="384980" cy="20496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3A3A64A-E3BA-4FD0-8CE0-93AD31788697}"/>
              </a:ext>
            </a:extLst>
          </p:cNvPr>
          <p:cNvSpPr/>
          <p:nvPr/>
        </p:nvSpPr>
        <p:spPr>
          <a:xfrm>
            <a:off x="6867585" y="10194561"/>
            <a:ext cx="156902" cy="14542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39174B0-1CF0-493C-9296-819BF93FA664}"/>
              </a:ext>
            </a:extLst>
          </p:cNvPr>
          <p:cNvSpPr/>
          <p:nvPr/>
        </p:nvSpPr>
        <p:spPr>
          <a:xfrm>
            <a:off x="6478034" y="10748368"/>
            <a:ext cx="569313" cy="52766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0EECE0D-52C1-4E35-9B0A-9C16D53B52FF}"/>
              </a:ext>
            </a:extLst>
          </p:cNvPr>
          <p:cNvSpPr/>
          <p:nvPr/>
        </p:nvSpPr>
        <p:spPr>
          <a:xfrm>
            <a:off x="5346532" y="11574790"/>
            <a:ext cx="1140101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관련 조작 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UI 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생성</a:t>
            </a:r>
          </a:p>
        </p:txBody>
      </p:sp>
      <p:cxnSp>
        <p:nvCxnSpPr>
          <p:cNvPr id="72" name="직선 화살표 연결선 30">
            <a:extLst>
              <a:ext uri="{FF2B5EF4-FFF2-40B4-BE49-F238E27FC236}">
                <a16:creationId xmlns:a16="http://schemas.microsoft.com/office/drawing/2014/main" id="{FAF934F9-8955-4602-B9A9-38C698B02F8E}"/>
              </a:ext>
            </a:extLst>
          </p:cNvPr>
          <p:cNvCxnSpPr>
            <a:cxnSpLocks/>
            <a:stCxn id="58" idx="2"/>
            <a:endCxn id="71" idx="0"/>
          </p:cNvCxnSpPr>
          <p:nvPr/>
        </p:nvCxnSpPr>
        <p:spPr>
          <a:xfrm rot="16200000" flipH="1">
            <a:off x="5338151" y="10996357"/>
            <a:ext cx="482283" cy="674581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30">
            <a:extLst>
              <a:ext uri="{FF2B5EF4-FFF2-40B4-BE49-F238E27FC236}">
                <a16:creationId xmlns:a16="http://schemas.microsoft.com/office/drawing/2014/main" id="{35C8E233-362C-4007-80F0-E26430B79CA4}"/>
              </a:ext>
            </a:extLst>
          </p:cNvPr>
          <p:cNvCxnSpPr>
            <a:cxnSpLocks/>
            <a:stCxn id="67" idx="2"/>
            <a:endCxn id="71" idx="0"/>
          </p:cNvCxnSpPr>
          <p:nvPr/>
        </p:nvCxnSpPr>
        <p:spPr>
          <a:xfrm rot="5400000">
            <a:off x="6190259" y="11002358"/>
            <a:ext cx="298756" cy="846108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30">
            <a:extLst>
              <a:ext uri="{FF2B5EF4-FFF2-40B4-BE49-F238E27FC236}">
                <a16:creationId xmlns:a16="http://schemas.microsoft.com/office/drawing/2014/main" id="{4EA4AEC7-3495-4E83-9E3A-02E617281F55}"/>
              </a:ext>
            </a:extLst>
          </p:cNvPr>
          <p:cNvCxnSpPr>
            <a:cxnSpLocks/>
            <a:stCxn id="60" idx="1"/>
            <a:endCxn id="71" idx="0"/>
          </p:cNvCxnSpPr>
          <p:nvPr/>
        </p:nvCxnSpPr>
        <p:spPr>
          <a:xfrm rot="10800000" flipV="1">
            <a:off x="5916583" y="10267272"/>
            <a:ext cx="951002" cy="1307517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30">
            <a:extLst>
              <a:ext uri="{FF2B5EF4-FFF2-40B4-BE49-F238E27FC236}">
                <a16:creationId xmlns:a16="http://schemas.microsoft.com/office/drawing/2014/main" id="{E8736DA3-C9F3-46A6-BCC9-F355F743EBF4}"/>
              </a:ext>
            </a:extLst>
          </p:cNvPr>
          <p:cNvCxnSpPr>
            <a:cxnSpLocks/>
            <a:stCxn id="59" idx="3"/>
            <a:endCxn id="71" idx="0"/>
          </p:cNvCxnSpPr>
          <p:nvPr/>
        </p:nvCxnSpPr>
        <p:spPr>
          <a:xfrm>
            <a:off x="5280325" y="10290343"/>
            <a:ext cx="636258" cy="1284447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2842D1F-1C16-4735-816C-7EAF06FBC08F}"/>
              </a:ext>
            </a:extLst>
          </p:cNvPr>
          <p:cNvSpPr/>
          <p:nvPr/>
        </p:nvSpPr>
        <p:spPr>
          <a:xfrm>
            <a:off x="7605283" y="9251085"/>
            <a:ext cx="2627415" cy="17526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던전 씬</a:t>
            </a:r>
          </a:p>
        </p:txBody>
      </p:sp>
      <p:cxnSp>
        <p:nvCxnSpPr>
          <p:cNvPr id="82" name="직선 화살표 연결선 30">
            <a:extLst>
              <a:ext uri="{FF2B5EF4-FFF2-40B4-BE49-F238E27FC236}">
                <a16:creationId xmlns:a16="http://schemas.microsoft.com/office/drawing/2014/main" id="{46A192F3-5CDD-451C-9189-BB46FC2C6E21}"/>
              </a:ext>
            </a:extLst>
          </p:cNvPr>
          <p:cNvCxnSpPr>
            <a:cxnSpLocks/>
            <a:stCxn id="100" idx="3"/>
            <a:endCxn id="21" idx="1"/>
          </p:cNvCxnSpPr>
          <p:nvPr/>
        </p:nvCxnSpPr>
        <p:spPr>
          <a:xfrm flipV="1">
            <a:off x="6925672" y="8198142"/>
            <a:ext cx="664646" cy="75505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30">
            <a:extLst>
              <a:ext uri="{FF2B5EF4-FFF2-40B4-BE49-F238E27FC236}">
                <a16:creationId xmlns:a16="http://schemas.microsoft.com/office/drawing/2014/main" id="{955200C0-1695-4766-B775-E0E79AFA5DD2}"/>
              </a:ext>
            </a:extLst>
          </p:cNvPr>
          <p:cNvCxnSpPr>
            <a:cxnSpLocks/>
            <a:stCxn id="66" idx="2"/>
            <a:endCxn id="23" idx="0"/>
          </p:cNvCxnSpPr>
          <p:nvPr/>
        </p:nvCxnSpPr>
        <p:spPr>
          <a:xfrm rot="16200000" flipH="1">
            <a:off x="10288169" y="7636745"/>
            <a:ext cx="362263" cy="284499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5AE900D-E6F1-46BB-98C5-1DC4F6990874}"/>
              </a:ext>
            </a:extLst>
          </p:cNvPr>
          <p:cNvSpPr/>
          <p:nvPr/>
        </p:nvSpPr>
        <p:spPr>
          <a:xfrm>
            <a:off x="10348542" y="10578238"/>
            <a:ext cx="2758226" cy="15679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 정보 전달 씬</a:t>
            </a:r>
          </a:p>
        </p:txBody>
      </p:sp>
      <p:cxnSp>
        <p:nvCxnSpPr>
          <p:cNvPr id="92" name="직선 화살표 연결선 30">
            <a:extLst>
              <a:ext uri="{FF2B5EF4-FFF2-40B4-BE49-F238E27FC236}">
                <a16:creationId xmlns:a16="http://schemas.microsoft.com/office/drawing/2014/main" id="{A912FC7E-6F1A-45F0-BCD6-07E5EB3739A3}"/>
              </a:ext>
            </a:extLst>
          </p:cNvPr>
          <p:cNvCxnSpPr>
            <a:cxnSpLocks/>
            <a:stCxn id="22" idx="3"/>
            <a:endCxn id="80" idx="1"/>
          </p:cNvCxnSpPr>
          <p:nvPr/>
        </p:nvCxnSpPr>
        <p:spPr>
          <a:xfrm flipV="1">
            <a:off x="7362356" y="10127419"/>
            <a:ext cx="242927" cy="6390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30">
            <a:extLst>
              <a:ext uri="{FF2B5EF4-FFF2-40B4-BE49-F238E27FC236}">
                <a16:creationId xmlns:a16="http://schemas.microsoft.com/office/drawing/2014/main" id="{BE9C3B75-3A4F-4BE0-8F93-2375044C0722}"/>
              </a:ext>
            </a:extLst>
          </p:cNvPr>
          <p:cNvCxnSpPr>
            <a:cxnSpLocks/>
            <a:stCxn id="87" idx="2"/>
            <a:endCxn id="22" idx="2"/>
          </p:cNvCxnSpPr>
          <p:nvPr/>
        </p:nvCxnSpPr>
        <p:spPr>
          <a:xfrm rot="5400000" flipH="1">
            <a:off x="8151824" y="8570390"/>
            <a:ext cx="122886" cy="7028776"/>
          </a:xfrm>
          <a:prstGeom prst="bentConnector3">
            <a:avLst>
              <a:gd name="adj1" fmla="val -18602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6AE9805-190B-416C-B155-14E974BCEEE2}"/>
              </a:ext>
            </a:extLst>
          </p:cNvPr>
          <p:cNvSpPr/>
          <p:nvPr/>
        </p:nvSpPr>
        <p:spPr>
          <a:xfrm>
            <a:off x="4829340" y="9233078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8BB092D-8B1F-41CD-9A71-F746A0051573}"/>
              </a:ext>
            </a:extLst>
          </p:cNvPr>
          <p:cNvSpPr/>
          <p:nvPr/>
        </p:nvSpPr>
        <p:spPr>
          <a:xfrm>
            <a:off x="4041437" y="10741469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DF8BC1A-8669-49B9-80A7-95C9F1AFF585}"/>
              </a:ext>
            </a:extLst>
          </p:cNvPr>
          <p:cNvSpPr/>
          <p:nvPr/>
        </p:nvSpPr>
        <p:spPr>
          <a:xfrm>
            <a:off x="4026921" y="11812305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9" name="직선 화살표 연결선 30">
            <a:extLst>
              <a:ext uri="{FF2B5EF4-FFF2-40B4-BE49-F238E27FC236}">
                <a16:creationId xmlns:a16="http://schemas.microsoft.com/office/drawing/2014/main" id="{F5053244-CBB9-4C82-9371-31C88940A6BC}"/>
              </a:ext>
            </a:extLst>
          </p:cNvPr>
          <p:cNvCxnSpPr>
            <a:cxnSpLocks/>
            <a:stCxn id="102" idx="2"/>
          </p:cNvCxnSpPr>
          <p:nvPr/>
        </p:nvCxnSpPr>
        <p:spPr>
          <a:xfrm rot="5400000">
            <a:off x="4294482" y="9390284"/>
            <a:ext cx="609552" cy="632985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30">
            <a:extLst>
              <a:ext uri="{FF2B5EF4-FFF2-40B4-BE49-F238E27FC236}">
                <a16:creationId xmlns:a16="http://schemas.microsoft.com/office/drawing/2014/main" id="{1590B498-657F-4D74-9385-382CEFF9D551}"/>
              </a:ext>
            </a:extLst>
          </p:cNvPr>
          <p:cNvCxnSpPr>
            <a:cxnSpLocks/>
            <a:stCxn id="106" idx="3"/>
            <a:endCxn id="84" idx="3"/>
          </p:cNvCxnSpPr>
          <p:nvPr/>
        </p:nvCxnSpPr>
        <p:spPr>
          <a:xfrm>
            <a:off x="4214257" y="10825930"/>
            <a:ext cx="79922" cy="669284"/>
          </a:xfrm>
          <a:prstGeom prst="bentConnector3">
            <a:avLst>
              <a:gd name="adj1" fmla="val 224126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30">
            <a:extLst>
              <a:ext uri="{FF2B5EF4-FFF2-40B4-BE49-F238E27FC236}">
                <a16:creationId xmlns:a16="http://schemas.microsoft.com/office/drawing/2014/main" id="{C6D6FDA9-91CB-4ED9-A653-72C6A655E8D9}"/>
              </a:ext>
            </a:extLst>
          </p:cNvPr>
          <p:cNvCxnSpPr>
            <a:cxnSpLocks/>
            <a:stCxn id="107" idx="3"/>
            <a:endCxn id="86" idx="1"/>
          </p:cNvCxnSpPr>
          <p:nvPr/>
        </p:nvCxnSpPr>
        <p:spPr>
          <a:xfrm flipV="1">
            <a:off x="4199741" y="10734253"/>
            <a:ext cx="632985" cy="1162513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EEE5A30C-F6DC-40A3-9A74-006D3BF839E8}"/>
              </a:ext>
            </a:extLst>
          </p:cNvPr>
          <p:cNvSpPr/>
          <p:nvPr/>
        </p:nvSpPr>
        <p:spPr>
          <a:xfrm>
            <a:off x="2305744" y="11788950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71D89AA-F18B-43AE-B34C-A27AF17BC325}"/>
              </a:ext>
            </a:extLst>
          </p:cNvPr>
          <p:cNvSpPr/>
          <p:nvPr/>
        </p:nvSpPr>
        <p:spPr>
          <a:xfrm>
            <a:off x="2338620" y="10769661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2" name="직선 화살표 연결선 30">
            <a:extLst>
              <a:ext uri="{FF2B5EF4-FFF2-40B4-BE49-F238E27FC236}">
                <a16:creationId xmlns:a16="http://schemas.microsoft.com/office/drawing/2014/main" id="{060EFE6A-2A2B-4F8B-A183-B22097F13705}"/>
              </a:ext>
            </a:extLst>
          </p:cNvPr>
          <p:cNvCxnSpPr>
            <a:cxnSpLocks/>
            <a:stCxn id="120" idx="1"/>
            <a:endCxn id="90" idx="1"/>
          </p:cNvCxnSpPr>
          <p:nvPr/>
        </p:nvCxnSpPr>
        <p:spPr>
          <a:xfrm rot="10800000">
            <a:off x="2249986" y="10430553"/>
            <a:ext cx="55758" cy="1442859"/>
          </a:xfrm>
          <a:prstGeom prst="bentConnector3">
            <a:avLst>
              <a:gd name="adj1" fmla="val 441655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30">
            <a:extLst>
              <a:ext uri="{FF2B5EF4-FFF2-40B4-BE49-F238E27FC236}">
                <a16:creationId xmlns:a16="http://schemas.microsoft.com/office/drawing/2014/main" id="{5E2E4F80-9B36-4520-B91C-5B9E4785EA7F}"/>
              </a:ext>
            </a:extLst>
          </p:cNvPr>
          <p:cNvCxnSpPr>
            <a:cxnSpLocks/>
            <a:stCxn id="121" idx="1"/>
            <a:endCxn id="11" idx="1"/>
          </p:cNvCxnSpPr>
          <p:nvPr/>
        </p:nvCxnSpPr>
        <p:spPr>
          <a:xfrm rot="10800000" flipH="1">
            <a:off x="2338619" y="9116386"/>
            <a:ext cx="557645" cy="1737737"/>
          </a:xfrm>
          <a:prstGeom prst="bentConnector3">
            <a:avLst>
              <a:gd name="adj1" fmla="val -40994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30">
            <a:extLst>
              <a:ext uri="{FF2B5EF4-FFF2-40B4-BE49-F238E27FC236}">
                <a16:creationId xmlns:a16="http://schemas.microsoft.com/office/drawing/2014/main" id="{CFEE187B-3052-430C-9875-0D421FBE9E63}"/>
              </a:ext>
            </a:extLst>
          </p:cNvPr>
          <p:cNvCxnSpPr>
            <a:cxnSpLocks/>
            <a:stCxn id="80" idx="2"/>
            <a:endCxn id="87" idx="1"/>
          </p:cNvCxnSpPr>
          <p:nvPr/>
        </p:nvCxnSpPr>
        <p:spPr>
          <a:xfrm rot="16200000" flipH="1">
            <a:off x="9454528" y="10468215"/>
            <a:ext cx="358477" cy="1429551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화살표 연결선 30">
            <a:extLst>
              <a:ext uri="{FF2B5EF4-FFF2-40B4-BE49-F238E27FC236}">
                <a16:creationId xmlns:a16="http://schemas.microsoft.com/office/drawing/2014/main" id="{658F5274-50DD-4371-9A05-DFC4E2565A71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 flipV="1">
            <a:off x="10232701" y="9875153"/>
            <a:ext cx="395447" cy="22773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2" name="그림 231">
            <a:extLst>
              <a:ext uri="{FF2B5EF4-FFF2-40B4-BE49-F238E27FC236}">
                <a16:creationId xmlns:a16="http://schemas.microsoft.com/office/drawing/2014/main" id="{19ECD300-521C-4A11-99A4-079E6D4FCDC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4"/>
          <a:stretch/>
        </p:blipFill>
        <p:spPr>
          <a:xfrm>
            <a:off x="10924758" y="9504278"/>
            <a:ext cx="1960897" cy="975003"/>
          </a:xfrm>
          <a:prstGeom prst="rect">
            <a:avLst/>
          </a:prstGeom>
        </p:spPr>
      </p:pic>
      <p:pic>
        <p:nvPicPr>
          <p:cNvPr id="234" name="그림 233">
            <a:extLst>
              <a:ext uri="{FF2B5EF4-FFF2-40B4-BE49-F238E27FC236}">
                <a16:creationId xmlns:a16="http://schemas.microsoft.com/office/drawing/2014/main" id="{E44C4092-D44D-449E-9D1F-65E9410F986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0"/>
          <a:stretch/>
        </p:blipFill>
        <p:spPr>
          <a:xfrm>
            <a:off x="7675877" y="9682161"/>
            <a:ext cx="2501037" cy="1253786"/>
          </a:xfrm>
          <a:prstGeom prst="rect">
            <a:avLst/>
          </a:prstGeom>
        </p:spPr>
      </p:pic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B5224C43-AD41-4617-AF5B-9D59FDC909AC}"/>
              </a:ext>
            </a:extLst>
          </p:cNvPr>
          <p:cNvSpPr/>
          <p:nvPr/>
        </p:nvSpPr>
        <p:spPr>
          <a:xfrm>
            <a:off x="7711312" y="9330432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13FCD597-D138-4B7B-AA88-48DFD4CFE1FB}"/>
              </a:ext>
            </a:extLst>
          </p:cNvPr>
          <p:cNvSpPr/>
          <p:nvPr/>
        </p:nvSpPr>
        <p:spPr>
          <a:xfrm>
            <a:off x="2061377" y="8424471"/>
            <a:ext cx="788086" cy="330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선택 화면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252" name="그림 251">
            <a:extLst>
              <a:ext uri="{FF2B5EF4-FFF2-40B4-BE49-F238E27FC236}">
                <a16:creationId xmlns:a16="http://schemas.microsoft.com/office/drawing/2014/main" id="{0979EA8F-0FCF-4551-B6CA-327A025881D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" t="38789" b="38649"/>
          <a:stretch/>
        </p:blipFill>
        <p:spPr>
          <a:xfrm>
            <a:off x="10558587" y="10904342"/>
            <a:ext cx="2343680" cy="1173572"/>
          </a:xfrm>
          <a:prstGeom prst="rect">
            <a:avLst/>
          </a:prstGeom>
        </p:spPr>
      </p:pic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5A47467-7551-4E86-8953-CF09320A676C}"/>
              </a:ext>
            </a:extLst>
          </p:cNvPr>
          <p:cNvSpPr/>
          <p:nvPr/>
        </p:nvSpPr>
        <p:spPr>
          <a:xfrm>
            <a:off x="10463619" y="10617135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보상 화면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E98CA48B-F04C-4757-9217-0C76B7FF6F3E}"/>
              </a:ext>
            </a:extLst>
          </p:cNvPr>
          <p:cNvSpPr/>
          <p:nvPr/>
        </p:nvSpPr>
        <p:spPr>
          <a:xfrm>
            <a:off x="10660139" y="9247252"/>
            <a:ext cx="1413298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멀티 모드 캐릭터 선택 화면</a:t>
            </a:r>
          </a:p>
        </p:txBody>
      </p:sp>
      <p:sp>
        <p:nvSpPr>
          <p:cNvPr id="270" name="모서리가 둥근 직사각형 20">
            <a:extLst>
              <a:ext uri="{FF2B5EF4-FFF2-40B4-BE49-F238E27FC236}">
                <a16:creationId xmlns:a16="http://schemas.microsoft.com/office/drawing/2014/main" id="{5F2CB42A-E3AF-47CB-A39E-C49A5C8028FE}"/>
              </a:ext>
            </a:extLst>
          </p:cNvPr>
          <p:cNvSpPr/>
          <p:nvPr/>
        </p:nvSpPr>
        <p:spPr>
          <a:xfrm>
            <a:off x="2248680" y="10136204"/>
            <a:ext cx="552459" cy="598049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271" name="모서리가 둥근 직사각형 20">
            <a:extLst>
              <a:ext uri="{FF2B5EF4-FFF2-40B4-BE49-F238E27FC236}">
                <a16:creationId xmlns:a16="http://schemas.microsoft.com/office/drawing/2014/main" id="{B47FE533-80DF-4ADF-8E11-FD4C1EDA08EE}"/>
              </a:ext>
            </a:extLst>
          </p:cNvPr>
          <p:cNvSpPr/>
          <p:nvPr/>
        </p:nvSpPr>
        <p:spPr>
          <a:xfrm>
            <a:off x="3752142" y="10136204"/>
            <a:ext cx="534064" cy="598049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45BC069-ACF4-431B-97E6-7FC84EDEF56A}"/>
              </a:ext>
            </a:extLst>
          </p:cNvPr>
          <p:cNvSpPr/>
          <p:nvPr/>
        </p:nvSpPr>
        <p:spPr>
          <a:xfrm>
            <a:off x="9774376" y="9949997"/>
            <a:ext cx="420809" cy="39002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모서리가 둥근 직사각형 20">
            <a:extLst>
              <a:ext uri="{FF2B5EF4-FFF2-40B4-BE49-F238E27FC236}">
                <a16:creationId xmlns:a16="http://schemas.microsoft.com/office/drawing/2014/main" id="{29E0BE90-DBC1-4A14-BD40-1A432D5A46A5}"/>
              </a:ext>
            </a:extLst>
          </p:cNvPr>
          <p:cNvSpPr/>
          <p:nvPr/>
        </p:nvSpPr>
        <p:spPr>
          <a:xfrm>
            <a:off x="5014580" y="4403143"/>
            <a:ext cx="1515764" cy="1654479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일시 정지 팝업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901F5F1-2609-4D34-BD46-A62AD09E8DFF}"/>
              </a:ext>
            </a:extLst>
          </p:cNvPr>
          <p:cNvSpPr/>
          <p:nvPr/>
        </p:nvSpPr>
        <p:spPr>
          <a:xfrm>
            <a:off x="1874074" y="1208464"/>
            <a:ext cx="1196858" cy="3388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유니티 로고</a:t>
            </a:r>
            <a:endParaRPr lang="ko-KR" altLang="en-US" sz="12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759FC6B-357A-40DE-B2A4-AB7BA63977C4}"/>
              </a:ext>
            </a:extLst>
          </p:cNvPr>
          <p:cNvSpPr/>
          <p:nvPr/>
        </p:nvSpPr>
        <p:spPr>
          <a:xfrm>
            <a:off x="3451877" y="1212209"/>
            <a:ext cx="1196858" cy="3388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개발사 로고</a:t>
            </a:r>
            <a:r>
              <a:rPr lang="en-US" altLang="ko-KR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&amp;</a:t>
            </a:r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로딩 </a:t>
            </a:r>
            <a:r>
              <a:rPr lang="en-US" altLang="ko-KR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UI</a:t>
            </a:r>
            <a:endParaRPr lang="ko-KR" altLang="en-US" sz="12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754BCDE-F94E-4B49-B2AB-5DC552DC5898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3070932" y="1377882"/>
            <a:ext cx="380945" cy="37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B02E62E-32AD-48B8-8265-14EF57EC1900}"/>
              </a:ext>
            </a:extLst>
          </p:cNvPr>
          <p:cNvSpPr/>
          <p:nvPr/>
        </p:nvSpPr>
        <p:spPr>
          <a:xfrm>
            <a:off x="2731117" y="1736059"/>
            <a:ext cx="2638378" cy="10682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씬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EC126791-B05F-4162-A37C-4AE2EDD1F315}"/>
              </a:ext>
            </a:extLst>
          </p:cNvPr>
          <p:cNvCxnSpPr>
            <a:cxnSpLocks/>
            <a:stCxn id="20" idx="2"/>
            <a:endCxn id="98" idx="0"/>
          </p:cNvCxnSpPr>
          <p:nvPr/>
        </p:nvCxnSpPr>
        <p:spPr>
          <a:xfrm>
            <a:off x="4050306" y="1551045"/>
            <a:ext cx="0" cy="1850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F25D05A-1A3D-4560-B19B-5858E953179E}"/>
              </a:ext>
            </a:extLst>
          </p:cNvPr>
          <p:cNvSpPr/>
          <p:nvPr/>
        </p:nvSpPr>
        <p:spPr>
          <a:xfrm>
            <a:off x="4114125" y="1982407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 버튼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4B050EF-8948-4F12-A606-17C640B2E0D6}"/>
              </a:ext>
            </a:extLst>
          </p:cNvPr>
          <p:cNvSpPr/>
          <p:nvPr/>
        </p:nvSpPr>
        <p:spPr>
          <a:xfrm>
            <a:off x="2831665" y="1984432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백업 버튼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77CC582-3AA1-46FD-B12A-72D2D60A2975}"/>
              </a:ext>
            </a:extLst>
          </p:cNvPr>
          <p:cNvSpPr/>
          <p:nvPr/>
        </p:nvSpPr>
        <p:spPr>
          <a:xfrm>
            <a:off x="2720836" y="3073106"/>
            <a:ext cx="2658940" cy="104403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대기 화면</a:t>
            </a:r>
          </a:p>
        </p:txBody>
      </p:sp>
      <p:sp>
        <p:nvSpPr>
          <p:cNvPr id="117" name="모서리가 둥근 직사각형 20">
            <a:extLst>
              <a:ext uri="{FF2B5EF4-FFF2-40B4-BE49-F238E27FC236}">
                <a16:creationId xmlns:a16="http://schemas.microsoft.com/office/drawing/2014/main" id="{83265CF4-B030-4EDE-B880-78B2E4EDC5CF}"/>
              </a:ext>
            </a:extLst>
          </p:cNvPr>
          <p:cNvSpPr/>
          <p:nvPr/>
        </p:nvSpPr>
        <p:spPr>
          <a:xfrm>
            <a:off x="2782494" y="3319874"/>
            <a:ext cx="1191069" cy="313884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선택</a:t>
            </a: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21E54E1E-FF9E-4506-803B-996C3DB0DD93}"/>
              </a:ext>
            </a:extLst>
          </p:cNvPr>
          <p:cNvCxnSpPr>
            <a:cxnSpLocks/>
            <a:stCxn id="285" idx="2"/>
            <a:endCxn id="115" idx="0"/>
          </p:cNvCxnSpPr>
          <p:nvPr/>
        </p:nvCxnSpPr>
        <p:spPr>
          <a:xfrm flipH="1">
            <a:off x="4050306" y="2727948"/>
            <a:ext cx="1" cy="3451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CADF5A22-E295-4812-8548-58AED0C4235A}"/>
              </a:ext>
            </a:extLst>
          </p:cNvPr>
          <p:cNvSpPr/>
          <p:nvPr/>
        </p:nvSpPr>
        <p:spPr>
          <a:xfrm>
            <a:off x="3364992" y="4540194"/>
            <a:ext cx="1370628" cy="6876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4B04B7E-C26A-41CB-A17E-1F95508CC18A}"/>
              </a:ext>
            </a:extLst>
          </p:cNvPr>
          <p:cNvSpPr/>
          <p:nvPr/>
        </p:nvSpPr>
        <p:spPr>
          <a:xfrm>
            <a:off x="4129758" y="3311363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뒤로 가기 버튼</a:t>
            </a: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36FF82B-49F4-47C8-8CD1-6DF9949FF5DB}"/>
              </a:ext>
            </a:extLst>
          </p:cNvPr>
          <p:cNvCxnSpPr>
            <a:cxnSpLocks/>
            <a:stCxn id="123" idx="3"/>
            <a:endCxn id="98" idx="3"/>
          </p:cNvCxnSpPr>
          <p:nvPr/>
        </p:nvCxnSpPr>
        <p:spPr>
          <a:xfrm flipV="1">
            <a:off x="5311671" y="2270205"/>
            <a:ext cx="57824" cy="1209042"/>
          </a:xfrm>
          <a:prstGeom prst="bentConnector3">
            <a:avLst>
              <a:gd name="adj1" fmla="val 495338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1285506F-F8FD-4073-8A9D-9F97E87AFFB1}"/>
              </a:ext>
            </a:extLst>
          </p:cNvPr>
          <p:cNvCxnSpPr>
            <a:cxnSpLocks/>
            <a:stCxn id="435" idx="2"/>
            <a:endCxn id="119" idx="0"/>
          </p:cNvCxnSpPr>
          <p:nvPr/>
        </p:nvCxnSpPr>
        <p:spPr>
          <a:xfrm flipH="1">
            <a:off x="4050306" y="4065824"/>
            <a:ext cx="1" cy="474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A14E994A-3E02-48C1-9A36-E9F334301578}"/>
              </a:ext>
            </a:extLst>
          </p:cNvPr>
          <p:cNvSpPr/>
          <p:nvPr/>
        </p:nvSpPr>
        <p:spPr>
          <a:xfrm>
            <a:off x="3364992" y="5568931"/>
            <a:ext cx="1370628" cy="6794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 화면</a:t>
            </a: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22D6AC93-7542-4FF1-B9B7-5179DB66DB77}"/>
              </a:ext>
            </a:extLst>
          </p:cNvPr>
          <p:cNvCxnSpPr>
            <a:cxnSpLocks/>
            <a:stCxn id="119" idx="2"/>
            <a:endCxn id="144" idx="0"/>
          </p:cNvCxnSpPr>
          <p:nvPr/>
        </p:nvCxnSpPr>
        <p:spPr>
          <a:xfrm>
            <a:off x="4050306" y="5227828"/>
            <a:ext cx="0" cy="3411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45EEDA95-919D-4654-91AD-28D14E7CFE40}"/>
              </a:ext>
            </a:extLst>
          </p:cNvPr>
          <p:cNvSpPr/>
          <p:nvPr/>
        </p:nvSpPr>
        <p:spPr>
          <a:xfrm>
            <a:off x="3459350" y="4838889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일시 버튼</a:t>
            </a:r>
          </a:p>
        </p:txBody>
      </p:sp>
      <p:sp>
        <p:nvSpPr>
          <p:cNvPr id="163" name="모서리가 둥근 직사각형 20">
            <a:extLst>
              <a:ext uri="{FF2B5EF4-FFF2-40B4-BE49-F238E27FC236}">
                <a16:creationId xmlns:a16="http://schemas.microsoft.com/office/drawing/2014/main" id="{FF7627E0-A243-40EC-B80E-EDB75625CFC5}"/>
              </a:ext>
            </a:extLst>
          </p:cNvPr>
          <p:cNvSpPr/>
          <p:nvPr/>
        </p:nvSpPr>
        <p:spPr>
          <a:xfrm>
            <a:off x="6092613" y="3608918"/>
            <a:ext cx="1191069" cy="313884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종료 팝업</a:t>
            </a:r>
            <a:endParaRPr lang="ko-KR" altLang="en-US" sz="12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64" name="모서리가 둥근 직사각형 20">
            <a:extLst>
              <a:ext uri="{FF2B5EF4-FFF2-40B4-BE49-F238E27FC236}">
                <a16:creationId xmlns:a16="http://schemas.microsoft.com/office/drawing/2014/main" id="{048E5B42-8F76-4CDD-A2F4-825719369312}"/>
              </a:ext>
            </a:extLst>
          </p:cNvPr>
          <p:cNvSpPr/>
          <p:nvPr/>
        </p:nvSpPr>
        <p:spPr>
          <a:xfrm>
            <a:off x="6769753" y="5241968"/>
            <a:ext cx="1346571" cy="111523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설정 팝업</a:t>
            </a:r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BA2E84E4-CC83-4C01-88E4-14670D900C99}"/>
              </a:ext>
            </a:extLst>
          </p:cNvPr>
          <p:cNvCxnSpPr>
            <a:cxnSpLocks/>
            <a:stCxn id="190" idx="3"/>
            <a:endCxn id="164" idx="1"/>
          </p:cNvCxnSpPr>
          <p:nvPr/>
        </p:nvCxnSpPr>
        <p:spPr>
          <a:xfrm flipV="1">
            <a:off x="6382998" y="5799587"/>
            <a:ext cx="386755" cy="84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24">
            <a:extLst>
              <a:ext uri="{FF2B5EF4-FFF2-40B4-BE49-F238E27FC236}">
                <a16:creationId xmlns:a16="http://schemas.microsoft.com/office/drawing/2014/main" id="{A7DBE526-880E-492E-ACA8-A5C7AA084DB9}"/>
              </a:ext>
            </a:extLst>
          </p:cNvPr>
          <p:cNvCxnSpPr>
            <a:cxnSpLocks/>
            <a:stCxn id="164" idx="0"/>
            <a:endCxn id="119" idx="0"/>
          </p:cNvCxnSpPr>
          <p:nvPr/>
        </p:nvCxnSpPr>
        <p:spPr>
          <a:xfrm rot="16200000" flipV="1">
            <a:off x="5395786" y="3194714"/>
            <a:ext cx="701774" cy="3392733"/>
          </a:xfrm>
          <a:prstGeom prst="bentConnector3">
            <a:avLst>
              <a:gd name="adj1" fmla="val 13257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24">
            <a:extLst>
              <a:ext uri="{FF2B5EF4-FFF2-40B4-BE49-F238E27FC236}">
                <a16:creationId xmlns:a16="http://schemas.microsoft.com/office/drawing/2014/main" id="{CE14B989-E385-47B7-B02F-99B689AB76F5}"/>
              </a:ext>
            </a:extLst>
          </p:cNvPr>
          <p:cNvCxnSpPr>
            <a:cxnSpLocks/>
            <a:stCxn id="191" idx="3"/>
            <a:endCxn id="163" idx="2"/>
          </p:cNvCxnSpPr>
          <p:nvPr/>
        </p:nvCxnSpPr>
        <p:spPr>
          <a:xfrm flipV="1">
            <a:off x="6382998" y="3922802"/>
            <a:ext cx="305150" cy="1416148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24">
            <a:extLst>
              <a:ext uri="{FF2B5EF4-FFF2-40B4-BE49-F238E27FC236}">
                <a16:creationId xmlns:a16="http://schemas.microsoft.com/office/drawing/2014/main" id="{C0682998-7ADC-4850-992F-A1824BE0B9FD}"/>
              </a:ext>
            </a:extLst>
          </p:cNvPr>
          <p:cNvCxnSpPr>
            <a:cxnSpLocks/>
            <a:stCxn id="163" idx="0"/>
            <a:endCxn id="98" idx="3"/>
          </p:cNvCxnSpPr>
          <p:nvPr/>
        </p:nvCxnSpPr>
        <p:spPr>
          <a:xfrm rot="16200000" flipV="1">
            <a:off x="5359466" y="2280235"/>
            <a:ext cx="1338713" cy="131865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3040647-E55B-4B54-8495-2AB13AEC5D31}"/>
              </a:ext>
            </a:extLst>
          </p:cNvPr>
          <p:cNvSpPr/>
          <p:nvPr/>
        </p:nvSpPr>
        <p:spPr>
          <a:xfrm>
            <a:off x="3459350" y="5826936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진행 버튼</a:t>
            </a: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435B0EC1-3A92-4240-9DF9-FE2D6C8D3586}"/>
              </a:ext>
            </a:extLst>
          </p:cNvPr>
          <p:cNvSpPr/>
          <p:nvPr/>
        </p:nvSpPr>
        <p:spPr>
          <a:xfrm>
            <a:off x="5201085" y="4716515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뒤로 가기 버튼</a:t>
            </a: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A86FD9AC-4E4D-4E4E-9E45-F81CAA56288A}"/>
              </a:ext>
            </a:extLst>
          </p:cNvPr>
          <p:cNvSpPr/>
          <p:nvPr/>
        </p:nvSpPr>
        <p:spPr>
          <a:xfrm>
            <a:off x="5201085" y="5640144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 </a:t>
            </a:r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6CE37293-ED7A-4C44-96DA-1244E1F492F2}"/>
              </a:ext>
            </a:extLst>
          </p:cNvPr>
          <p:cNvSpPr/>
          <p:nvPr/>
        </p:nvSpPr>
        <p:spPr>
          <a:xfrm>
            <a:off x="5201085" y="5171066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종료 버튼</a:t>
            </a:r>
          </a:p>
        </p:txBody>
      </p:sp>
      <p:cxnSp>
        <p:nvCxnSpPr>
          <p:cNvPr id="202" name="직선 화살표 연결선 164">
            <a:extLst>
              <a:ext uri="{FF2B5EF4-FFF2-40B4-BE49-F238E27FC236}">
                <a16:creationId xmlns:a16="http://schemas.microsoft.com/office/drawing/2014/main" id="{C317E3D7-C9F4-479E-9A2E-B459BD9198BA}"/>
              </a:ext>
            </a:extLst>
          </p:cNvPr>
          <p:cNvCxnSpPr>
            <a:cxnSpLocks/>
            <a:stCxn id="189" idx="1"/>
            <a:endCxn id="119" idx="0"/>
          </p:cNvCxnSpPr>
          <p:nvPr/>
        </p:nvCxnSpPr>
        <p:spPr>
          <a:xfrm rot="10800000">
            <a:off x="4050307" y="4540195"/>
            <a:ext cx="1150779" cy="344205"/>
          </a:xfrm>
          <a:prstGeom prst="bentConnector4">
            <a:avLst>
              <a:gd name="adj1" fmla="val 20224"/>
              <a:gd name="adj2" fmla="val 166414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164">
            <a:extLst>
              <a:ext uri="{FF2B5EF4-FFF2-40B4-BE49-F238E27FC236}">
                <a16:creationId xmlns:a16="http://schemas.microsoft.com/office/drawing/2014/main" id="{12DE169E-6413-4B62-AC78-CB6876069B4B}"/>
              </a:ext>
            </a:extLst>
          </p:cNvPr>
          <p:cNvCxnSpPr>
            <a:cxnSpLocks/>
            <a:stCxn id="110" idx="0"/>
            <a:endCxn id="239" idx="0"/>
          </p:cNvCxnSpPr>
          <p:nvPr/>
        </p:nvCxnSpPr>
        <p:spPr>
          <a:xfrm rot="5400000" flipH="1" flipV="1">
            <a:off x="6261076" y="-42223"/>
            <a:ext cx="468636" cy="3580624"/>
          </a:xfrm>
          <a:prstGeom prst="bentConnector3">
            <a:avLst>
              <a:gd name="adj1" fmla="val 14878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화살표 연결선 124">
            <a:extLst>
              <a:ext uri="{FF2B5EF4-FFF2-40B4-BE49-F238E27FC236}">
                <a16:creationId xmlns:a16="http://schemas.microsoft.com/office/drawing/2014/main" id="{5C61EFED-D06B-4E5A-A47F-179931139AF1}"/>
              </a:ext>
            </a:extLst>
          </p:cNvPr>
          <p:cNvCxnSpPr>
            <a:cxnSpLocks/>
            <a:stCxn id="154" idx="3"/>
          </p:cNvCxnSpPr>
          <p:nvPr/>
        </p:nvCxnSpPr>
        <p:spPr>
          <a:xfrm flipV="1">
            <a:off x="4641263" y="5002145"/>
            <a:ext cx="373316" cy="46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모서리가 둥근 직사각형 20">
            <a:extLst>
              <a:ext uri="{FF2B5EF4-FFF2-40B4-BE49-F238E27FC236}">
                <a16:creationId xmlns:a16="http://schemas.microsoft.com/office/drawing/2014/main" id="{3F8227B4-D5E7-4C46-AA60-7656FD1AF474}"/>
              </a:ext>
            </a:extLst>
          </p:cNvPr>
          <p:cNvSpPr/>
          <p:nvPr/>
        </p:nvSpPr>
        <p:spPr>
          <a:xfrm>
            <a:off x="7527824" y="1513771"/>
            <a:ext cx="1515764" cy="2874240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 팝업</a:t>
            </a:r>
          </a:p>
        </p:txBody>
      </p:sp>
      <p:cxnSp>
        <p:nvCxnSpPr>
          <p:cNvPr id="246" name="직선 화살표 연결선 164">
            <a:extLst>
              <a:ext uri="{FF2B5EF4-FFF2-40B4-BE49-F238E27FC236}">
                <a16:creationId xmlns:a16="http://schemas.microsoft.com/office/drawing/2014/main" id="{F9E0218D-B44B-445D-AD2E-BE7DBDC88616}"/>
              </a:ext>
            </a:extLst>
          </p:cNvPr>
          <p:cNvCxnSpPr>
            <a:cxnSpLocks/>
            <a:endCxn id="98" idx="3"/>
          </p:cNvCxnSpPr>
          <p:nvPr/>
        </p:nvCxnSpPr>
        <p:spPr>
          <a:xfrm flipH="1">
            <a:off x="5369495" y="2270204"/>
            <a:ext cx="2469624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FC4573FC-5222-465D-AB5F-94ED2A867052}"/>
              </a:ext>
            </a:extLst>
          </p:cNvPr>
          <p:cNvSpPr/>
          <p:nvPr/>
        </p:nvSpPr>
        <p:spPr>
          <a:xfrm>
            <a:off x="7690344" y="1839822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조작방식 변경</a:t>
            </a: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247D412D-5419-49DA-A46C-7299BBE2953A}"/>
              </a:ext>
            </a:extLst>
          </p:cNvPr>
          <p:cNvSpPr/>
          <p:nvPr/>
        </p:nvSpPr>
        <p:spPr>
          <a:xfrm>
            <a:off x="7690344" y="2250101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소리조절</a:t>
            </a:r>
            <a:endParaRPr lang="ko-KR" altLang="en-US" sz="12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2320EAC6-DFC2-485B-B59F-8A6809C3A6BA}"/>
              </a:ext>
            </a:extLst>
          </p:cNvPr>
          <p:cNvSpPr/>
          <p:nvPr/>
        </p:nvSpPr>
        <p:spPr>
          <a:xfrm>
            <a:off x="7690344" y="2660380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</a:t>
            </a:r>
            <a:r>
              <a:rPr lang="en-US" altLang="ko-KR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UI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커스터</a:t>
            </a:r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마이즈</a:t>
            </a:r>
            <a:endParaRPr lang="ko-KR" altLang="en-US" sz="12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83BA626F-70F2-4E40-931B-16EC42F7273F}"/>
              </a:ext>
            </a:extLst>
          </p:cNvPr>
          <p:cNvSpPr/>
          <p:nvPr/>
        </p:nvSpPr>
        <p:spPr>
          <a:xfrm>
            <a:off x="7690344" y="3070659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쿠폰 적용</a:t>
            </a:r>
            <a:endParaRPr lang="ko-KR" altLang="en-US" sz="12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D9E6751B-4343-440A-B901-47F0E0559669}"/>
              </a:ext>
            </a:extLst>
          </p:cNvPr>
          <p:cNvSpPr/>
          <p:nvPr/>
        </p:nvSpPr>
        <p:spPr>
          <a:xfrm>
            <a:off x="7690344" y="3480421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로그인</a:t>
            </a: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38ACB147-1539-404C-8A7A-130BE35F07C8}"/>
              </a:ext>
            </a:extLst>
          </p:cNvPr>
          <p:cNvSpPr/>
          <p:nvPr/>
        </p:nvSpPr>
        <p:spPr>
          <a:xfrm>
            <a:off x="7690344" y="3882539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언어 설정</a:t>
            </a: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C006FE23-9834-4863-8ACF-D4C4C01E2F0E}"/>
              </a:ext>
            </a:extLst>
          </p:cNvPr>
          <p:cNvSpPr/>
          <p:nvPr/>
        </p:nvSpPr>
        <p:spPr>
          <a:xfrm>
            <a:off x="3459350" y="2392181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버튼</a:t>
            </a:r>
          </a:p>
        </p:txBody>
      </p:sp>
      <p:cxnSp>
        <p:nvCxnSpPr>
          <p:cNvPr id="356" name="직선 화살표 연결선 124">
            <a:extLst>
              <a:ext uri="{FF2B5EF4-FFF2-40B4-BE49-F238E27FC236}">
                <a16:creationId xmlns:a16="http://schemas.microsoft.com/office/drawing/2014/main" id="{53F28FE4-53B5-424D-A825-8B63F545C510}"/>
              </a:ext>
            </a:extLst>
          </p:cNvPr>
          <p:cNvCxnSpPr>
            <a:cxnSpLocks/>
            <a:stCxn id="547" idx="0"/>
            <a:endCxn id="115" idx="1"/>
          </p:cNvCxnSpPr>
          <p:nvPr/>
        </p:nvCxnSpPr>
        <p:spPr>
          <a:xfrm rot="16200000" flipV="1">
            <a:off x="2188546" y="4127416"/>
            <a:ext cx="1536151" cy="471569"/>
          </a:xfrm>
          <a:prstGeom prst="bentConnector4">
            <a:avLst>
              <a:gd name="adj1" fmla="val 33009"/>
              <a:gd name="adj2" fmla="val 14847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DD784E95-5602-4AD4-836A-1480379E56E3}"/>
              </a:ext>
            </a:extLst>
          </p:cNvPr>
          <p:cNvSpPr/>
          <p:nvPr/>
        </p:nvSpPr>
        <p:spPr>
          <a:xfrm>
            <a:off x="6846678" y="5561924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조작방식 변경</a:t>
            </a: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A4EE5D8E-8144-428C-A6D4-F4C36CE9EFC5}"/>
              </a:ext>
            </a:extLst>
          </p:cNvPr>
          <p:cNvSpPr/>
          <p:nvPr/>
        </p:nvSpPr>
        <p:spPr>
          <a:xfrm>
            <a:off x="6846678" y="5972203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소리조절</a:t>
            </a:r>
            <a:endParaRPr lang="ko-KR" altLang="en-US" sz="12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8B317151-E997-46D8-B8FD-5121A301F47B}"/>
              </a:ext>
            </a:extLst>
          </p:cNvPr>
          <p:cNvSpPr/>
          <p:nvPr/>
        </p:nvSpPr>
        <p:spPr>
          <a:xfrm>
            <a:off x="3459350" y="3730057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NPC </a:t>
            </a:r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상호작용</a:t>
            </a:r>
          </a:p>
        </p:txBody>
      </p:sp>
      <p:pic>
        <p:nvPicPr>
          <p:cNvPr id="417" name="내용 개체 틀 21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5465F2C6-A593-4A06-83D3-879EF1C1268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"/>
          <a:stretch/>
        </p:blipFill>
        <p:spPr>
          <a:xfrm>
            <a:off x="9086389" y="1305743"/>
            <a:ext cx="2602274" cy="1300584"/>
          </a:xfrm>
          <a:prstGeom prst="rect">
            <a:avLst/>
          </a:prstGeom>
        </p:spPr>
      </p:pic>
      <p:pic>
        <p:nvPicPr>
          <p:cNvPr id="492" name="내용 개체 틀 81">
            <a:extLst>
              <a:ext uri="{FF2B5EF4-FFF2-40B4-BE49-F238E27FC236}">
                <a16:creationId xmlns:a16="http://schemas.microsoft.com/office/drawing/2014/main" id="{45B62450-E57A-4DFA-B1FC-654BC7D70D7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" t="38119" b="38819"/>
          <a:stretch/>
        </p:blipFill>
        <p:spPr>
          <a:xfrm>
            <a:off x="377949" y="1708463"/>
            <a:ext cx="2210880" cy="1137276"/>
          </a:xfrm>
          <a:prstGeom prst="rect">
            <a:avLst/>
          </a:prstGeom>
        </p:spPr>
      </p:pic>
      <p:pic>
        <p:nvPicPr>
          <p:cNvPr id="493" name="그림 492">
            <a:extLst>
              <a:ext uri="{FF2B5EF4-FFF2-40B4-BE49-F238E27FC236}">
                <a16:creationId xmlns:a16="http://schemas.microsoft.com/office/drawing/2014/main" id="{7627E76C-44C9-44BE-AC44-27AF1E5DCA4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0"/>
          <a:stretch/>
        </p:blipFill>
        <p:spPr>
          <a:xfrm>
            <a:off x="352703" y="4725581"/>
            <a:ext cx="2605036" cy="1305920"/>
          </a:xfrm>
          <a:prstGeom prst="rect">
            <a:avLst/>
          </a:prstGeom>
        </p:spPr>
      </p:pic>
      <p:cxnSp>
        <p:nvCxnSpPr>
          <p:cNvPr id="496" name="직선 화살표 연결선 495">
            <a:extLst>
              <a:ext uri="{FF2B5EF4-FFF2-40B4-BE49-F238E27FC236}">
                <a16:creationId xmlns:a16="http://schemas.microsoft.com/office/drawing/2014/main" id="{DC88CDB1-6ED9-4206-9116-52015244663F}"/>
              </a:ext>
            </a:extLst>
          </p:cNvPr>
          <p:cNvCxnSpPr>
            <a:cxnSpLocks/>
            <a:stCxn id="119" idx="1"/>
            <a:endCxn id="493" idx="3"/>
          </p:cNvCxnSpPr>
          <p:nvPr/>
        </p:nvCxnSpPr>
        <p:spPr>
          <a:xfrm rot="10800000" flipV="1">
            <a:off x="2957740" y="4884011"/>
            <a:ext cx="407253" cy="49453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직선 화살표 연결선 495">
            <a:extLst>
              <a:ext uri="{FF2B5EF4-FFF2-40B4-BE49-F238E27FC236}">
                <a16:creationId xmlns:a16="http://schemas.microsoft.com/office/drawing/2014/main" id="{0B314180-58C7-4B0D-91F1-D014F08659BA}"/>
              </a:ext>
            </a:extLst>
          </p:cNvPr>
          <p:cNvCxnSpPr>
            <a:cxnSpLocks/>
            <a:stCxn id="117" idx="0"/>
            <a:endCxn id="492" idx="2"/>
          </p:cNvCxnSpPr>
          <p:nvPr/>
        </p:nvCxnSpPr>
        <p:spPr>
          <a:xfrm rot="16200000" flipV="1">
            <a:off x="2193642" y="2135487"/>
            <a:ext cx="474135" cy="189464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9" name="그림 508">
            <a:extLst>
              <a:ext uri="{FF2B5EF4-FFF2-40B4-BE49-F238E27FC236}">
                <a16:creationId xmlns:a16="http://schemas.microsoft.com/office/drawing/2014/main" id="{29460E5B-00BB-4634-9BE9-D846D8973CC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" t="38789" b="38649"/>
          <a:stretch/>
        </p:blipFill>
        <p:spPr>
          <a:xfrm>
            <a:off x="8375148" y="5002790"/>
            <a:ext cx="2549609" cy="1276688"/>
          </a:xfrm>
          <a:prstGeom prst="rect">
            <a:avLst/>
          </a:prstGeom>
        </p:spPr>
      </p:pic>
      <p:cxnSp>
        <p:nvCxnSpPr>
          <p:cNvPr id="510" name="직선 화살표 연결선 495">
            <a:extLst>
              <a:ext uri="{FF2B5EF4-FFF2-40B4-BE49-F238E27FC236}">
                <a16:creationId xmlns:a16="http://schemas.microsoft.com/office/drawing/2014/main" id="{6A37BCE4-19FD-4BD1-8D36-BD3E39571880}"/>
              </a:ext>
            </a:extLst>
          </p:cNvPr>
          <p:cNvCxnSpPr>
            <a:cxnSpLocks/>
            <a:stCxn id="509" idx="2"/>
            <a:endCxn id="144" idx="2"/>
          </p:cNvCxnSpPr>
          <p:nvPr/>
        </p:nvCxnSpPr>
        <p:spPr>
          <a:xfrm rot="5400000" flipH="1">
            <a:off x="6834594" y="3464120"/>
            <a:ext cx="31071" cy="5599647"/>
          </a:xfrm>
          <a:prstGeom prst="bentConnector3">
            <a:avLst>
              <a:gd name="adj1" fmla="val -735734"/>
            </a:avLst>
          </a:prstGeom>
          <a:ln w="254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" name="직선 화살표 연결선 495">
            <a:extLst>
              <a:ext uri="{FF2B5EF4-FFF2-40B4-BE49-F238E27FC236}">
                <a16:creationId xmlns:a16="http://schemas.microsoft.com/office/drawing/2014/main" id="{D9235A29-CAB0-4D6E-AE6C-1FABA76F75BD}"/>
              </a:ext>
            </a:extLst>
          </p:cNvPr>
          <p:cNvCxnSpPr>
            <a:cxnSpLocks/>
            <a:stCxn id="417" idx="2"/>
            <a:endCxn id="260" idx="3"/>
          </p:cNvCxnSpPr>
          <p:nvPr/>
        </p:nvCxnSpPr>
        <p:spPr>
          <a:xfrm rot="5400000">
            <a:off x="9518924" y="1959661"/>
            <a:ext cx="221937" cy="1515269"/>
          </a:xfrm>
          <a:prstGeom prst="bentConnector2">
            <a:avLst/>
          </a:prstGeom>
          <a:ln w="254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8" name="내용 개체 틀 29">
            <a:extLst>
              <a:ext uri="{FF2B5EF4-FFF2-40B4-BE49-F238E27FC236}">
                <a16:creationId xmlns:a16="http://schemas.microsoft.com/office/drawing/2014/main" id="{51110355-CEA0-4834-AACC-F8110C39D0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37966" b="37628"/>
          <a:stretch/>
        </p:blipFill>
        <p:spPr>
          <a:xfrm>
            <a:off x="9079616" y="3029190"/>
            <a:ext cx="2618658" cy="1419959"/>
          </a:xfrm>
          <a:prstGeom prst="rect">
            <a:avLst/>
          </a:prstGeom>
        </p:spPr>
      </p:pic>
      <p:cxnSp>
        <p:nvCxnSpPr>
          <p:cNvPr id="519" name="직선 화살표 연결선 495">
            <a:extLst>
              <a:ext uri="{FF2B5EF4-FFF2-40B4-BE49-F238E27FC236}">
                <a16:creationId xmlns:a16="http://schemas.microsoft.com/office/drawing/2014/main" id="{5E0A3250-50B8-4F94-9B5A-25DF7A286A60}"/>
              </a:ext>
            </a:extLst>
          </p:cNvPr>
          <p:cNvCxnSpPr>
            <a:cxnSpLocks/>
            <a:stCxn id="518" idx="2"/>
          </p:cNvCxnSpPr>
          <p:nvPr/>
        </p:nvCxnSpPr>
        <p:spPr>
          <a:xfrm rot="5400000">
            <a:off x="8250044" y="2729450"/>
            <a:ext cx="419202" cy="3858600"/>
          </a:xfrm>
          <a:prstGeom prst="bentConnector2">
            <a:avLst/>
          </a:prstGeom>
          <a:ln w="254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7" name="타원 546">
            <a:extLst>
              <a:ext uri="{FF2B5EF4-FFF2-40B4-BE49-F238E27FC236}">
                <a16:creationId xmlns:a16="http://schemas.microsoft.com/office/drawing/2014/main" id="{BB531558-1F07-4EEE-922E-C51FBD537FA9}"/>
              </a:ext>
            </a:extLst>
          </p:cNvPr>
          <p:cNvSpPr/>
          <p:nvPr/>
        </p:nvSpPr>
        <p:spPr>
          <a:xfrm>
            <a:off x="3169545" y="5131276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0" name="연결선: 꺾임 549">
            <a:extLst>
              <a:ext uri="{FF2B5EF4-FFF2-40B4-BE49-F238E27FC236}">
                <a16:creationId xmlns:a16="http://schemas.microsoft.com/office/drawing/2014/main" id="{36B9099E-379F-46C1-9ED2-EC30DD1D7833}"/>
              </a:ext>
            </a:extLst>
          </p:cNvPr>
          <p:cNvCxnSpPr>
            <a:stCxn id="547" idx="4"/>
            <a:endCxn id="181" idx="1"/>
          </p:cNvCxnSpPr>
          <p:nvPr/>
        </p:nvCxnSpPr>
        <p:spPr>
          <a:xfrm rot="16200000" flipH="1">
            <a:off x="2916965" y="5452434"/>
            <a:ext cx="817825" cy="266945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499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34589-6800-4BAA-BA7D-2B026ABCC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씬 흐름 별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pic>
        <p:nvPicPr>
          <p:cNvPr id="5" name="내용 개체 틀 4" descr="스크린샷, 컴퓨터, 측면, 주차장이(가) 표시된 사진&#10;&#10;자동 생성된 설명">
            <a:extLst>
              <a:ext uri="{FF2B5EF4-FFF2-40B4-BE49-F238E27FC236}">
                <a16:creationId xmlns:a16="http://schemas.microsoft.com/office/drawing/2014/main" id="{C432261C-81EC-4885-B17D-1B71EF369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27" y="1374644"/>
            <a:ext cx="10534546" cy="4987070"/>
          </a:xfrm>
        </p:spPr>
      </p:pic>
    </p:spTree>
    <p:extLst>
      <p:ext uri="{BB962C8B-B14F-4D97-AF65-F5344CB8AC3E}">
        <p14:creationId xmlns:p14="http://schemas.microsoft.com/office/powerpoint/2010/main" val="3646374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AA743CA3-702C-4E5E-B2F6-92238ADBC02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17662190"/>
              </p:ext>
            </p:extLst>
          </p:nvPr>
        </p:nvGraphicFramePr>
        <p:xfrm>
          <a:off x="6883879" y="1341896"/>
          <a:ext cx="4850923" cy="5144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385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690250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3713288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데이터 백업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클라우드 서버를 통해 게임 진행 사항을 저장 또는 불러오기 가능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싱글 게임의 필수 요소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해당 게임은 시작화면에서만 데이터를 백업할 수 있음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09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새로운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 선택하는 대기화면으로 입장하는 버튼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기존 플레이 데이터가 있는 경우 해당 데이터를 삭제하고 새롭게 시작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730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마지막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최근에 진행중이던 게임의 정보를 남겨 두어 이후 게임을 실행시켰을 때 계속 게임을 진행 할 수 있도록 하기 위한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2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세부 설정</a:t>
                      </a:r>
                      <a:endParaRPr lang="en-US" altLang="ko-KR" sz="10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 err="1"/>
                        <a:t>커스터</a:t>
                      </a:r>
                      <a:r>
                        <a:rPr lang="ko-KR" altLang="en-US" sz="900" dirty="0"/>
                        <a:t> </a:t>
                      </a:r>
                      <a:r>
                        <a:rPr lang="ko-KR" altLang="en-US" sz="900" dirty="0" err="1"/>
                        <a:t>마이즈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설정을 통해 진입이 가능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유저가 직접 원하는 위치에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옮겨 놓을 수 있도록 설정할 수 있는 화면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설정을 저장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초기화 할 수 있으며 가장 기본 상태로 복구 시키는 기능도 함께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9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미니맵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간략한 게임의 진행 정보와 현재 위치한 방과 인접한 방의 정보를 전달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전투 시 일시적으로 사라지고 전투가 종료되면 다시 출력되는 형태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892990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1C62A741-F161-40E4-BC64-3552EED1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 분석</a:t>
            </a:r>
          </a:p>
        </p:txBody>
      </p:sp>
      <p:pic>
        <p:nvPicPr>
          <p:cNvPr id="15" name="그림 14" descr="측정기이(가) 표시된 사진&#10;&#10;자동 생성된 설명">
            <a:extLst>
              <a:ext uri="{FF2B5EF4-FFF2-40B4-BE49-F238E27FC236}">
                <a16:creationId xmlns:a16="http://schemas.microsoft.com/office/drawing/2014/main" id="{85C6F88A-6B2C-4BC8-8A77-0C01E246F9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9" t="77568" r="13653" b="3200"/>
          <a:stretch/>
        </p:blipFill>
        <p:spPr>
          <a:xfrm>
            <a:off x="519375" y="2841459"/>
            <a:ext cx="2803587" cy="376928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C48CAA25-63BD-4DCB-9CD8-5A0EB912771C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1116FD1-D579-4A75-985B-CC633A244643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D704B4C-827B-4249-83D2-1FED1C7E906B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UI</a:t>
              </a:r>
              <a:r>
                <a:rPr lang="ko-KR" altLang="en-US" sz="3600" b="1" dirty="0">
                  <a:solidFill>
                    <a:schemeClr val="bg1"/>
                  </a:solidFill>
                </a:rPr>
                <a:t> 설명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0BB58AF-7210-4D69-B75A-5561B08C01EF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/>
                <a:t>참고 사항</a:t>
              </a:r>
              <a:endParaRPr lang="ko-KR" altLang="en-US" sz="3600" b="1" dirty="0"/>
            </a:p>
          </p:txBody>
        </p:sp>
      </p:grpSp>
      <p:pic>
        <p:nvPicPr>
          <p:cNvPr id="26" name="내용 개체 틀 21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ABBEF33D-BF62-49E2-B8CB-82E8699C53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"/>
          <a:stretch/>
        </p:blipFill>
        <p:spPr>
          <a:xfrm>
            <a:off x="519375" y="3762554"/>
            <a:ext cx="4341584" cy="2176463"/>
          </a:xfrm>
          <a:prstGeom prst="rect">
            <a:avLst/>
          </a:prstGeom>
        </p:spPr>
      </p:pic>
      <p:pic>
        <p:nvPicPr>
          <p:cNvPr id="36" name="내용 개체 틀 10" descr="헬멧이(가) 표시된 사진&#10;&#10;자동 생성된 설명">
            <a:extLst>
              <a:ext uri="{FF2B5EF4-FFF2-40B4-BE49-F238E27FC236}">
                <a16:creationId xmlns:a16="http://schemas.microsoft.com/office/drawing/2014/main" id="{92B1DE50-8AE0-4321-8685-A1854FF3D0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t="60577" r="17773"/>
          <a:stretch/>
        </p:blipFill>
        <p:spPr>
          <a:xfrm>
            <a:off x="385302" y="1937813"/>
            <a:ext cx="3168781" cy="761950"/>
          </a:xfrm>
        </p:spPr>
      </p:pic>
      <p:pic>
        <p:nvPicPr>
          <p:cNvPr id="41" name="내용 개체 틀 40">
            <a:extLst>
              <a:ext uri="{FF2B5EF4-FFF2-40B4-BE49-F238E27FC236}">
                <a16:creationId xmlns:a16="http://schemas.microsoft.com/office/drawing/2014/main" id="{5C1142E9-0C82-4242-A791-A328B0F9AFA6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79" r="5510"/>
          <a:stretch/>
        </p:blipFill>
        <p:spPr>
          <a:xfrm>
            <a:off x="5099625" y="3762554"/>
            <a:ext cx="1167492" cy="2176463"/>
          </a:xfrm>
          <a:prstGeom prst="rect">
            <a:avLst/>
          </a:prstGeom>
        </p:spPr>
      </p:pic>
      <p:pic>
        <p:nvPicPr>
          <p:cNvPr id="14" name="그림 13" descr="컴퓨터이(가) 표시된 사진&#10;&#10;자동 생성된 설명">
            <a:extLst>
              <a:ext uri="{FF2B5EF4-FFF2-40B4-BE49-F238E27FC236}">
                <a16:creationId xmlns:a16="http://schemas.microsoft.com/office/drawing/2014/main" id="{1E9A6B97-0003-40BA-A2A8-2F85697A86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/>
          <a:stretch/>
        </p:blipFill>
        <p:spPr>
          <a:xfrm>
            <a:off x="3659272" y="1793255"/>
            <a:ext cx="3030446" cy="151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55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C62A741-F161-40E4-BC64-3552EED1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</a:t>
            </a:r>
            <a:r>
              <a:rPr lang="en-US" altLang="ko-KR" dirty="0"/>
              <a:t> </a:t>
            </a:r>
            <a:r>
              <a:rPr lang="ko-KR" altLang="en-US" dirty="0"/>
              <a:t>분석</a:t>
            </a:r>
          </a:p>
        </p:txBody>
      </p:sp>
      <p:pic>
        <p:nvPicPr>
          <p:cNvPr id="30" name="내용 개체 틀 29">
            <a:extLst>
              <a:ext uri="{FF2B5EF4-FFF2-40B4-BE49-F238E27FC236}">
                <a16:creationId xmlns:a16="http://schemas.microsoft.com/office/drawing/2014/main" id="{F7B2750A-A8F4-4E94-904A-15048160B4F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39342" b="38134"/>
          <a:stretch/>
        </p:blipFill>
        <p:spPr>
          <a:xfrm>
            <a:off x="687359" y="2040264"/>
            <a:ext cx="2775192" cy="1388736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8888447-EDC1-4959-B389-E9DED2093C22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682E73-5D17-4E39-AB13-5C9972EBF454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37976E-93DF-476D-8DCC-0761F5184AFA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UI</a:t>
              </a:r>
              <a:r>
                <a:rPr lang="ko-KR" altLang="en-US" sz="3600" b="1" dirty="0">
                  <a:solidFill>
                    <a:schemeClr val="bg1"/>
                  </a:solidFill>
                </a:rPr>
                <a:t> 설명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2C2ABC-A6F3-4CB3-AD31-E6B4E5BC55DD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/>
                <a:t>참고 사항</a:t>
              </a:r>
              <a:endParaRPr lang="ko-KR" altLang="en-US" sz="3600" b="1" dirty="0"/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B1085381-F38C-4A31-B5AB-0CABEAEF9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06" y="3952341"/>
            <a:ext cx="2915730" cy="136860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0B3EFCD-643D-4057-A9E6-8116B1E7115B}"/>
              </a:ext>
            </a:extLst>
          </p:cNvPr>
          <p:cNvSpPr txBox="1"/>
          <p:nvPr/>
        </p:nvSpPr>
        <p:spPr>
          <a:xfrm>
            <a:off x="3558668" y="3388562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고정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B6F65C-79C2-4930-8A16-E95EC6494800}"/>
              </a:ext>
            </a:extLst>
          </p:cNvPr>
          <p:cNvSpPr txBox="1"/>
          <p:nvPr/>
        </p:nvSpPr>
        <p:spPr>
          <a:xfrm>
            <a:off x="3630477" y="5264725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동적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C773FD-0136-407C-B6AC-9743289F9AD1}"/>
              </a:ext>
            </a:extLst>
          </p:cNvPr>
          <p:cNvSpPr txBox="1"/>
          <p:nvPr/>
        </p:nvSpPr>
        <p:spPr>
          <a:xfrm>
            <a:off x="606356" y="5320949"/>
            <a:ext cx="1451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추적형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pic>
        <p:nvPicPr>
          <p:cNvPr id="42" name="그림 41" descr="실내, 테이블, 컴퓨터, 책상이(가) 표시된 사진&#10;&#10;자동 생성된 설명">
            <a:extLst>
              <a:ext uri="{FF2B5EF4-FFF2-40B4-BE49-F238E27FC236}">
                <a16:creationId xmlns:a16="http://schemas.microsoft.com/office/drawing/2014/main" id="{9AADD311-22FE-46FD-8FA4-9D8538E15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477" y="2060392"/>
            <a:ext cx="2915730" cy="1368608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A591FDE-B70B-4F5F-9935-82763E56A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477" y="3936556"/>
            <a:ext cx="2915730" cy="1368608"/>
          </a:xfrm>
          <a:prstGeom prst="rect">
            <a:avLst/>
          </a:prstGeom>
        </p:spPr>
      </p:pic>
      <p:graphicFrame>
        <p:nvGraphicFramePr>
          <p:cNvPr id="51" name="표 12">
            <a:extLst>
              <a:ext uri="{FF2B5EF4-FFF2-40B4-BE49-F238E27FC236}">
                <a16:creationId xmlns:a16="http://schemas.microsoft.com/office/drawing/2014/main" id="{8585D85C-266D-435E-A32A-B11F634B9FC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39966470"/>
              </p:ext>
            </p:extLst>
          </p:nvPr>
        </p:nvGraphicFramePr>
        <p:xfrm>
          <a:off x="6882059" y="1278655"/>
          <a:ext cx="4852743" cy="5373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553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718833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3686357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일시 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게임의 모든 동작을 일시적으로 정지 시키고 게임내 설정을 조정할 수 있음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배경음악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효과음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조작 방식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진동 세기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조절 가능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게임내 객체의 동작이 정지 되었음을 배경을 흐리게 출력함으로 유저에게 알려줌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09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추적형 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조이스틱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조이스틱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와 인식 범위가 유저의 엄지를 추적해 따라 다니는 기능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조이스틱 조작에 익숙하지 않은 유저를 위한 방식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85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동적형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조이스틱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유저가 조작을 시작한 지점을 기준으로 조이스틱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가 출력되며 해당 지점을 기준으로 좌우 상하 조작을 인식하여 처리하게 됨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조이스틱 조작에 숙련도가 있는 유저를 위한 조작 방식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730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고정형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조이스틱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일반적인 </a:t>
                      </a:r>
                      <a:r>
                        <a:rPr lang="en-US" altLang="ko-KR" sz="1000" dirty="0"/>
                        <a:t>RPG </a:t>
                      </a:r>
                      <a:r>
                        <a:rPr lang="ko-KR" altLang="en-US" sz="1000" dirty="0"/>
                        <a:t>게임에서 사용하는 방식으로 조이스틱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 지정된 위치에서 조작하지 않을 시 조작이 불가능한 방식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기존 콘솔 게임의 경험이 있는 유저의 경우 더 편리하게 사용할 수 있음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2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8</a:t>
                      </a:r>
                      <a:r>
                        <a:rPr lang="ko-KR" altLang="en-US" sz="1000" dirty="0"/>
                        <a:t>면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자유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이동을 세밀하게 조정할 수 있는 유저를 위한 캐릭터 이동 처리에 관한 설정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8</a:t>
                      </a:r>
                      <a:r>
                        <a:rPr lang="ko-KR" altLang="en-US" sz="1000" dirty="0"/>
                        <a:t>면 이동의 경우 상하 좌우 대각선으로 만 캐릭터가 이동하기 때문에 세밀한 조작이 불가능</a:t>
                      </a:r>
                      <a:r>
                        <a:rPr lang="en-US" altLang="ko-KR" sz="1000" dirty="0"/>
                        <a:t> / </a:t>
                      </a:r>
                      <a:r>
                        <a:rPr lang="ko-KR" altLang="en-US" sz="1000" dirty="0"/>
                        <a:t>자유 이동의 경우 다른 </a:t>
                      </a:r>
                      <a:r>
                        <a:rPr lang="en-US" altLang="ko-KR" sz="1000" dirty="0"/>
                        <a:t>RPG</a:t>
                      </a:r>
                      <a:r>
                        <a:rPr lang="ko-KR" altLang="en-US" sz="1000" dirty="0"/>
                        <a:t>장르와 동일한 캐릭터 이동 처리가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778500"/>
                  </a:ext>
                </a:extLst>
              </a:tr>
            </a:tbl>
          </a:graphicData>
        </a:graphic>
      </p:graphicFrame>
      <p:pic>
        <p:nvPicPr>
          <p:cNvPr id="55" name="그림 54" descr="개체, 빨간색, 컴퓨터, 기계이(가) 표시된 사진&#10;&#10;자동 생성된 설명">
            <a:extLst>
              <a:ext uri="{FF2B5EF4-FFF2-40B4-BE49-F238E27FC236}">
                <a16:creationId xmlns:a16="http://schemas.microsoft.com/office/drawing/2014/main" id="{0086E296-04C2-4FAD-90F4-86A35830A3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47" t="84534" r="52578" b="1758"/>
          <a:stretch/>
        </p:blipFill>
        <p:spPr>
          <a:xfrm>
            <a:off x="3620459" y="3912418"/>
            <a:ext cx="485777" cy="458815"/>
          </a:xfrm>
          <a:prstGeom prst="rect">
            <a:avLst/>
          </a:prstGeom>
        </p:spPr>
      </p:pic>
      <p:pic>
        <p:nvPicPr>
          <p:cNvPr id="57" name="그림 56" descr="개체, 테이블, 컴퓨터, 빨간색이(가) 표시된 사진&#10;&#10;자동 생성된 설명">
            <a:extLst>
              <a:ext uri="{FF2B5EF4-FFF2-40B4-BE49-F238E27FC236}">
                <a16:creationId xmlns:a16="http://schemas.microsoft.com/office/drawing/2014/main" id="{7FD9A530-C26D-48EB-B3E5-42E5319DD04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25" t="84534" r="52578" b="1758"/>
          <a:stretch/>
        </p:blipFill>
        <p:spPr>
          <a:xfrm>
            <a:off x="3622745" y="2060391"/>
            <a:ext cx="480256" cy="458815"/>
          </a:xfrm>
          <a:prstGeom prst="rect">
            <a:avLst/>
          </a:prstGeom>
        </p:spPr>
      </p:pic>
      <p:pic>
        <p:nvPicPr>
          <p:cNvPr id="59" name="그림 58" descr="개체, 컴퓨터, 테이블, 빨간색이(가) 표시된 사진&#10;&#10;자동 생성된 설명">
            <a:extLst>
              <a:ext uri="{FF2B5EF4-FFF2-40B4-BE49-F238E27FC236}">
                <a16:creationId xmlns:a16="http://schemas.microsoft.com/office/drawing/2014/main" id="{A7D6D353-F7C2-4951-9328-C14793B6BAC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0" t="84534" r="52578" b="1758"/>
          <a:stretch/>
        </p:blipFill>
        <p:spPr>
          <a:xfrm>
            <a:off x="631473" y="3955934"/>
            <a:ext cx="496818" cy="45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24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8396</TotalTime>
  <Words>4205</Words>
  <Application>Microsoft Office PowerPoint</Application>
  <PresentationFormat>와이드스크린</PresentationFormat>
  <Paragraphs>1379</Paragraphs>
  <Slides>37</Slides>
  <Notes>1</Notes>
  <HiddenSlides>23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6" baseType="lpstr">
      <vt:lpstr>Gill Sans</vt:lpstr>
      <vt:lpstr>나눔고딕</vt:lpstr>
      <vt:lpstr>돋움</vt:lpstr>
      <vt:lpstr>맑은 고딕</vt:lpstr>
      <vt:lpstr>맑은 고딕</vt:lpstr>
      <vt:lpstr>Arial</vt:lpstr>
      <vt:lpstr>Calibri</vt:lpstr>
      <vt:lpstr>Calibri Light</vt:lpstr>
      <vt:lpstr>Office 테마</vt:lpstr>
      <vt:lpstr>UI_기획서</vt:lpstr>
      <vt:lpstr>버전 관리</vt:lpstr>
      <vt:lpstr>피드백(부족한 점) 관리</vt:lpstr>
      <vt:lpstr>간략한 설명</vt:lpstr>
      <vt:lpstr>분석 게임 소개</vt:lpstr>
      <vt:lpstr>전체 씬 분석</vt:lpstr>
      <vt:lpstr>전체 씬 흐름 별 UI</vt:lpstr>
      <vt:lpstr>상세 분석</vt:lpstr>
      <vt:lpstr>상세 분석</vt:lpstr>
      <vt:lpstr>레이어 설명과 전체 씬 흐름</vt:lpstr>
      <vt:lpstr>파일 작명 규칙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487</cp:revision>
  <dcterms:created xsi:type="dcterms:W3CDTF">2019-10-07T05:13:37Z</dcterms:created>
  <dcterms:modified xsi:type="dcterms:W3CDTF">2019-12-03T06:21:47Z</dcterms:modified>
</cp:coreProperties>
</file>